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Lst>
  <p:sldIdLst>
    <p:sldId id="256" r:id="rId2"/>
    <p:sldId id="258" r:id="rId3"/>
    <p:sldId id="259" r:id="rId4"/>
    <p:sldId id="260" r:id="rId5"/>
    <p:sldId id="261" r:id="rId6"/>
    <p:sldId id="262" r:id="rId7"/>
    <p:sldId id="263" r:id="rId8"/>
    <p:sldId id="264" r:id="rId9"/>
    <p:sldId id="265" r:id="rId10"/>
    <p:sldId id="266" r:id="rId11"/>
    <p:sldId id="274" r:id="rId12"/>
    <p:sldId id="267" r:id="rId13"/>
    <p:sldId id="268" r:id="rId14"/>
    <p:sldId id="269" r:id="rId15"/>
    <p:sldId id="270" r:id="rId16"/>
    <p:sldId id="271" r:id="rId17"/>
    <p:sldId id="273" r:id="rId18"/>
    <p:sldId id="272"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D97D79F-FF17-6444-BD31-186DD12168FA}">
          <p14:sldIdLst>
            <p14:sldId id="256"/>
            <p14:sldId id="258"/>
            <p14:sldId id="259"/>
            <p14:sldId id="260"/>
            <p14:sldId id="261"/>
            <p14:sldId id="262"/>
            <p14:sldId id="263"/>
            <p14:sldId id="264"/>
            <p14:sldId id="265"/>
            <p14:sldId id="266"/>
          </p14:sldIdLst>
        </p14:section>
        <p14:section name="Untitled Section" id="{E6577577-E179-414C-A4D2-2F46F02B5D1A}">
          <p14:sldIdLst>
            <p14:sldId id="274"/>
            <p14:sldId id="267"/>
            <p14:sldId id="268"/>
            <p14:sldId id="269"/>
            <p14:sldId id="270"/>
            <p14:sldId id="271"/>
            <p14:sldId id="273"/>
            <p14:sldId id="27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FC79"/>
    <a:srgbClr val="7DC102"/>
    <a:srgbClr val="00FFFF"/>
    <a:srgbClr val="FF00FF"/>
    <a:srgbClr val="FF6FCF"/>
    <a:srgbClr val="FF1C3B"/>
    <a:srgbClr val="F86B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830"/>
    <p:restoredTop sz="94676"/>
  </p:normalViewPr>
  <p:slideViewPr>
    <p:cSldViewPr snapToGrid="0" snapToObjects="1">
      <p:cViewPr varScale="1">
        <p:scale>
          <a:sx n="96" d="100"/>
          <a:sy n="96" d="100"/>
        </p:scale>
        <p:origin x="168" y="3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67A4C6CF-A0C3-7049-8246-9B0D1EF7F537}" type="datetimeFigureOut">
              <a:rPr lang="en-US" smtClean="0"/>
              <a:t>7/25/19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14A07-FD7D-8C45-B613-A52093088E8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a:t>Click to edit Master text styles</a:t>
            </a:r>
          </a:p>
        </p:txBody>
      </p:sp>
      <p:sp>
        <p:nvSpPr>
          <p:cNvPr id="5" name="Date Placeholder 4"/>
          <p:cNvSpPr>
            <a:spLocks noGrp="1"/>
          </p:cNvSpPr>
          <p:nvPr>
            <p:ph type="dt" sz="half" idx="10"/>
          </p:nvPr>
        </p:nvSpPr>
        <p:spPr/>
        <p:txBody>
          <a:bodyPr/>
          <a:lstStyle/>
          <a:p>
            <a:fld id="{67A4C6CF-A0C3-7049-8246-9B0D1EF7F537}" type="datetimeFigureOut">
              <a:rPr lang="en-US" smtClean="0"/>
              <a:t>7/25/19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14A07-FD7D-8C45-B613-A52093088E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a:t>Click to edit Master text styles</a:t>
            </a:r>
          </a:p>
        </p:txBody>
      </p:sp>
      <p:sp>
        <p:nvSpPr>
          <p:cNvPr id="5" name="Date Placeholder 4"/>
          <p:cNvSpPr>
            <a:spLocks noGrp="1"/>
          </p:cNvSpPr>
          <p:nvPr>
            <p:ph type="dt" sz="half" idx="10"/>
          </p:nvPr>
        </p:nvSpPr>
        <p:spPr/>
        <p:txBody>
          <a:bodyPr/>
          <a:lstStyle/>
          <a:p>
            <a:fld id="{67A4C6CF-A0C3-7049-8246-9B0D1EF7F537}" type="datetimeFigureOut">
              <a:rPr lang="en-US" smtClean="0"/>
              <a:t>7/25/19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14A07-FD7D-8C45-B613-A52093088E8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a:t>Click to edit Master text styles</a:t>
            </a:r>
          </a:p>
        </p:txBody>
      </p:sp>
      <p:sp>
        <p:nvSpPr>
          <p:cNvPr id="5" name="Date Placeholder 4"/>
          <p:cNvSpPr>
            <a:spLocks noGrp="1"/>
          </p:cNvSpPr>
          <p:nvPr>
            <p:ph type="dt" sz="half" idx="10"/>
          </p:nvPr>
        </p:nvSpPr>
        <p:spPr/>
        <p:txBody>
          <a:bodyPr/>
          <a:lstStyle/>
          <a:p>
            <a:fld id="{67A4C6CF-A0C3-7049-8246-9B0D1EF7F537}" type="datetimeFigureOut">
              <a:rPr lang="en-US" smtClean="0"/>
              <a:t>7/25/19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14A07-FD7D-8C45-B613-A52093088E87}" type="slidenum">
              <a:rPr lang="en-US" smtClean="0"/>
              <a:t>‹#›</a:t>
            </a:fld>
            <a:endParaRPr lang="en-US"/>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7A4C6CF-A0C3-7049-8246-9B0D1EF7F537}" type="datetimeFigureOut">
              <a:rPr lang="en-US" smtClean="0"/>
              <a:t>7/25/19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14A07-FD7D-8C45-B613-A52093088E8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7A4C6CF-A0C3-7049-8246-9B0D1EF7F537}" type="datetimeFigureOut">
              <a:rPr lang="en-US" smtClean="0"/>
              <a:t>7/25/19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14A07-FD7D-8C45-B613-A52093088E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7A4C6CF-A0C3-7049-8246-9B0D1EF7F537}" type="datetimeFigureOut">
              <a:rPr lang="en-US" smtClean="0"/>
              <a:t>7/25/19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14A07-FD7D-8C45-B613-A52093088E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67A4C6CF-A0C3-7049-8246-9B0D1EF7F537}" type="datetimeFigureOut">
              <a:rPr lang="en-US" smtClean="0"/>
              <a:t>7/25/19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14A07-FD7D-8C45-B613-A52093088E87}" type="slidenum">
              <a:rPr lang="en-US" smtClean="0"/>
              <a:t>‹#›</a:t>
            </a:fld>
            <a:endParaRPr lang="en-US"/>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A4C6CF-A0C3-7049-8246-9B0D1EF7F537}" type="datetimeFigureOut">
              <a:rPr lang="en-US" smtClean="0"/>
              <a:t>7/25/19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14A07-FD7D-8C45-B613-A52093088E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US"/>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67A4C6CF-A0C3-7049-8246-9B0D1EF7F537}" type="datetimeFigureOut">
              <a:rPr lang="en-US" smtClean="0"/>
              <a:t>7/25/19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14A07-FD7D-8C45-B613-A52093088E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67A4C6CF-A0C3-7049-8246-9B0D1EF7F537}" type="datetimeFigureOut">
              <a:rPr lang="en-US" smtClean="0"/>
              <a:t>7/25/19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214A07-FD7D-8C45-B613-A52093088E87}" type="slidenum">
              <a:rPr lang="en-US" smtClean="0"/>
              <a:t>‹#›</a:t>
            </a:fld>
            <a:endParaRPr lang="en-US"/>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67A4C6CF-A0C3-7049-8246-9B0D1EF7F537}" type="datetimeFigureOut">
              <a:rPr lang="en-US" smtClean="0"/>
              <a:t>7/25/19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214A07-FD7D-8C45-B613-A52093088E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A4C6CF-A0C3-7049-8246-9B0D1EF7F537}" type="datetimeFigureOut">
              <a:rPr lang="en-US" smtClean="0"/>
              <a:t>7/25/19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214A07-FD7D-8C45-B613-A52093088E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US"/>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A4C6CF-A0C3-7049-8246-9B0D1EF7F537}" type="datetimeFigureOut">
              <a:rPr lang="en-US" smtClean="0"/>
              <a:t>7/25/19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14A07-FD7D-8C45-B613-A52093088E8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US"/>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fld id="{67A4C6CF-A0C3-7049-8246-9B0D1EF7F537}" type="datetimeFigureOut">
              <a:rPr lang="en-US" smtClean="0"/>
              <a:t>7/25/19</a:t>
            </a:fld>
            <a:endParaRPr lang="en-US"/>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endParaRPr lang="en-US"/>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fld id="{E8214A07-FD7D-8C45-B613-A52093088E8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 id="2147483747" r:id="rId13"/>
    <p:sldLayoutId id="2147483748"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tkgators.weebly.com/"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1511830"/>
          </a:xfrm>
        </p:spPr>
        <p:txBody>
          <a:bodyPr>
            <a:normAutofit fontScale="90000"/>
          </a:bodyPr>
          <a:lstStyle/>
          <a:p>
            <a:br>
              <a:rPr lang="en-US" sz="6000" dirty="0">
                <a:latin typeface="Dj Bowtie"/>
                <a:cs typeface="Dj Bowtie"/>
              </a:rPr>
            </a:br>
            <a:br>
              <a:rPr lang="en-US" sz="6000" dirty="0">
                <a:latin typeface="Dj Bowtie"/>
                <a:cs typeface="Dj Bowtie"/>
              </a:rPr>
            </a:br>
            <a:br>
              <a:rPr lang="en-US" sz="6000" dirty="0">
                <a:latin typeface="Dj Bowtie"/>
                <a:cs typeface="Dj Bowtie"/>
              </a:rPr>
            </a:br>
            <a:br>
              <a:rPr lang="en-US" sz="6000" dirty="0">
                <a:latin typeface="Dj Bowtie"/>
                <a:cs typeface="Dj Bowtie"/>
              </a:rPr>
            </a:br>
            <a:r>
              <a:rPr lang="en-US" sz="6000" dirty="0">
                <a:latin typeface="Ckgoodandfat Medium" panose="02000603000000000000" pitchFamily="2" charset="0"/>
                <a:ea typeface="Ckgoodandfat Medium" panose="02000603000000000000" pitchFamily="2" charset="0"/>
                <a:cs typeface="Dj Bowtie"/>
              </a:rPr>
              <a:t>Welcome to the </a:t>
            </a:r>
            <a:br>
              <a:rPr lang="en-US" sz="6000" dirty="0">
                <a:latin typeface="Ckgoodandfat Medium" panose="02000603000000000000" pitchFamily="2" charset="0"/>
                <a:ea typeface="Ckgoodandfat Medium" panose="02000603000000000000" pitchFamily="2" charset="0"/>
                <a:cs typeface="Dj Bowtie"/>
              </a:rPr>
            </a:br>
            <a:r>
              <a:rPr lang="en-US" sz="6000" dirty="0">
                <a:latin typeface="Ckgoodandfat Medium" panose="02000603000000000000" pitchFamily="2" charset="0"/>
                <a:ea typeface="Ckgoodandfat Medium" panose="02000603000000000000" pitchFamily="2" charset="0"/>
                <a:cs typeface="Dj Bowtie"/>
              </a:rPr>
              <a:t>ABCs of TK</a:t>
            </a:r>
          </a:p>
        </p:txBody>
      </p:sp>
      <p:sp>
        <p:nvSpPr>
          <p:cNvPr id="3" name="Subtitle 2"/>
          <p:cNvSpPr>
            <a:spLocks noGrp="1"/>
          </p:cNvSpPr>
          <p:nvPr>
            <p:ph type="subTitle" idx="1"/>
          </p:nvPr>
        </p:nvSpPr>
        <p:spPr>
          <a:xfrm>
            <a:off x="685800" y="3352799"/>
            <a:ext cx="7772400" cy="2379261"/>
          </a:xfrm>
        </p:spPr>
        <p:txBody>
          <a:bodyPr>
            <a:normAutofit fontScale="92500" lnSpcReduction="10000"/>
          </a:bodyPr>
          <a:lstStyle/>
          <a:p>
            <a:endParaRPr lang="en-US" sz="3900" dirty="0">
              <a:latin typeface="KG Always A Good Time"/>
              <a:cs typeface="KG Always A Good Time"/>
            </a:endParaRPr>
          </a:p>
          <a:p>
            <a:endParaRPr lang="en-US" sz="3900" dirty="0">
              <a:latin typeface="KG Always A Good Time"/>
              <a:cs typeface="KG Always A Good Time"/>
            </a:endParaRPr>
          </a:p>
          <a:p>
            <a:r>
              <a:rPr lang="en-US" sz="4400" dirty="0">
                <a:latin typeface="HelloPoppinTags Medium" panose="02000603000000000000" pitchFamily="2" charset="0"/>
                <a:ea typeface="HelloPoppinTags Medium" panose="02000603000000000000" pitchFamily="2" charset="0"/>
                <a:cs typeface="KG Always A Good Time"/>
              </a:rPr>
              <a:t>Mrs. </a:t>
            </a:r>
            <a:r>
              <a:rPr lang="en-US" sz="4400" dirty="0" err="1">
                <a:latin typeface="HelloPoppinTags Medium" panose="02000603000000000000" pitchFamily="2" charset="0"/>
                <a:ea typeface="HelloPoppinTags Medium" panose="02000603000000000000" pitchFamily="2" charset="0"/>
                <a:cs typeface="KG Always A Good Time"/>
              </a:rPr>
              <a:t>Fabro</a:t>
            </a:r>
            <a:r>
              <a:rPr lang="en-US" sz="4400" dirty="0">
                <a:latin typeface="HelloPoppinTags Medium" panose="02000603000000000000" pitchFamily="2" charset="0"/>
                <a:ea typeface="HelloPoppinTags Medium" panose="02000603000000000000" pitchFamily="2" charset="0"/>
                <a:cs typeface="KG Always A Good Time"/>
              </a:rPr>
              <a:t>  AM</a:t>
            </a:r>
          </a:p>
          <a:p>
            <a:r>
              <a:rPr lang="en-US" sz="4400" dirty="0">
                <a:latin typeface="HelloPoppinTags Medium" panose="02000603000000000000" pitchFamily="2" charset="0"/>
                <a:ea typeface="HelloPoppinTags Medium" panose="02000603000000000000" pitchFamily="2" charset="0"/>
                <a:cs typeface="KG Always A Good Time"/>
              </a:rPr>
              <a:t>Mrs. </a:t>
            </a:r>
            <a:r>
              <a:rPr lang="en-US" sz="4400" dirty="0" err="1">
                <a:latin typeface="HelloPoppinTags Medium" panose="02000603000000000000" pitchFamily="2" charset="0"/>
                <a:ea typeface="HelloPoppinTags Medium" panose="02000603000000000000" pitchFamily="2" charset="0"/>
                <a:cs typeface="KG Always A Good Time"/>
              </a:rPr>
              <a:t>Hentz</a:t>
            </a:r>
            <a:r>
              <a:rPr lang="en-US" sz="4400" dirty="0">
                <a:latin typeface="HelloPoppinTags Medium" panose="02000603000000000000" pitchFamily="2" charset="0"/>
                <a:ea typeface="HelloPoppinTags Medium" panose="02000603000000000000" pitchFamily="2" charset="0"/>
                <a:cs typeface="KG Always A Good Time"/>
              </a:rPr>
              <a:t> PM </a:t>
            </a:r>
          </a:p>
          <a:p>
            <a:endParaRPr lang="en-US" dirty="0">
              <a:latin typeface="KG Always A Good Time"/>
              <a:cs typeface="KG Always A Good Time"/>
            </a:endParaRPr>
          </a:p>
        </p:txBody>
      </p:sp>
      <p:pic>
        <p:nvPicPr>
          <p:cNvPr id="4" name="Picture 3" descr="00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56260"/>
            <a:ext cx="9143999" cy="1754711"/>
          </a:xfrm>
          <a:prstGeom prst="rect">
            <a:avLst/>
          </a:prstGeom>
        </p:spPr>
      </p:pic>
    </p:spTree>
    <p:extLst>
      <p:ext uri="{BB962C8B-B14F-4D97-AF65-F5344CB8AC3E}">
        <p14:creationId xmlns:p14="http://schemas.microsoft.com/office/powerpoint/2010/main" val="4038429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05656"/>
            <a:ext cx="7772400" cy="1621018"/>
          </a:xfrm>
        </p:spPr>
        <p:txBody>
          <a:bodyPr>
            <a:normAutofit fontScale="90000"/>
          </a:bodyPr>
          <a:lstStyle/>
          <a:p>
            <a:pPr algn="ctr"/>
            <a:br>
              <a:rPr lang="en-US" dirty="0">
                <a:solidFill>
                  <a:schemeClr val="accent2">
                    <a:lumMod val="60000"/>
                    <a:lumOff val="40000"/>
                  </a:schemeClr>
                </a:solidFill>
                <a:latin typeface="Dj Bowtie"/>
                <a:cs typeface="Dj Bowtie"/>
              </a:rPr>
            </a:br>
            <a:r>
              <a:rPr lang="en-US" dirty="0">
                <a:solidFill>
                  <a:schemeClr val="accent2">
                    <a:lumMod val="60000"/>
                    <a:lumOff val="40000"/>
                  </a:schemeClr>
                </a:solidFill>
                <a:latin typeface="Chalkboard" panose="03050602040202020205" pitchFamily="66" charset="77"/>
                <a:cs typeface="Dj Bowtie"/>
              </a:rPr>
              <a:t>Homework</a:t>
            </a:r>
          </a:p>
        </p:txBody>
      </p:sp>
      <p:sp>
        <p:nvSpPr>
          <p:cNvPr id="4" name="Text Placeholder 3"/>
          <p:cNvSpPr>
            <a:spLocks noGrp="1"/>
          </p:cNvSpPr>
          <p:nvPr>
            <p:ph type="subTitle" idx="1"/>
          </p:nvPr>
        </p:nvSpPr>
        <p:spPr>
          <a:xfrm>
            <a:off x="334181" y="3726675"/>
            <a:ext cx="8471462" cy="2874386"/>
          </a:xfrm>
        </p:spPr>
        <p:txBody>
          <a:bodyPr>
            <a:normAutofit fontScale="70000" lnSpcReduction="20000"/>
          </a:bodyPr>
          <a:lstStyle/>
          <a:p>
            <a:pPr>
              <a:lnSpc>
                <a:spcPct val="140000"/>
              </a:lnSpc>
            </a:pPr>
            <a:r>
              <a:rPr lang="en-US" sz="3000" dirty="0">
                <a:solidFill>
                  <a:schemeClr val="accent1"/>
                </a:solidFill>
                <a:effectLst/>
                <a:latin typeface="Chalkboard" panose="03050602040202020205" pitchFamily="66" charset="77"/>
                <a:cs typeface="Architects Daughter"/>
              </a:rPr>
              <a:t>Homework in TK involves child </a:t>
            </a:r>
            <a:r>
              <a:rPr lang="en-US" sz="3000" b="1" dirty="0">
                <a:solidFill>
                  <a:schemeClr val="accent1"/>
                </a:solidFill>
                <a:effectLst/>
                <a:latin typeface="Chalkboard" panose="03050602040202020205" pitchFamily="66" charset="77"/>
                <a:cs typeface="Architects Daughter"/>
              </a:rPr>
              <a:t>and</a:t>
            </a:r>
            <a:r>
              <a:rPr lang="en-US" sz="3000" dirty="0">
                <a:solidFill>
                  <a:schemeClr val="accent1"/>
                </a:solidFill>
                <a:effectLst/>
                <a:latin typeface="Chalkboard" panose="03050602040202020205" pitchFamily="66" charset="77"/>
                <a:cs typeface="Architects Daughter"/>
              </a:rPr>
              <a:t> parent. The assignment is to </a:t>
            </a:r>
          </a:p>
          <a:p>
            <a:pPr>
              <a:lnSpc>
                <a:spcPct val="140000"/>
              </a:lnSpc>
            </a:pPr>
            <a:r>
              <a:rPr lang="en-US" sz="3000" b="1" dirty="0">
                <a:solidFill>
                  <a:schemeClr val="accent1"/>
                </a:solidFill>
                <a:effectLst/>
                <a:latin typeface="Chalkboard" panose="03050602040202020205" pitchFamily="66" charset="77"/>
                <a:cs typeface="Architects Daughter"/>
              </a:rPr>
              <a:t>READ </a:t>
            </a:r>
            <a:r>
              <a:rPr lang="en-US" sz="3000" dirty="0">
                <a:solidFill>
                  <a:schemeClr val="accent1"/>
                </a:solidFill>
                <a:effectLst/>
                <a:latin typeface="Chalkboard" panose="03050602040202020205" pitchFamily="66" charset="77"/>
                <a:cs typeface="Architects Daughter"/>
              </a:rPr>
              <a:t>each night.</a:t>
            </a:r>
            <a:r>
              <a:rPr lang="en-US" sz="3000" b="1" dirty="0">
                <a:solidFill>
                  <a:schemeClr val="accent1"/>
                </a:solidFill>
                <a:effectLst/>
                <a:latin typeface="Chalkboard" panose="03050602040202020205" pitchFamily="66" charset="77"/>
                <a:cs typeface="Architects Daughter"/>
              </a:rPr>
              <a:t> </a:t>
            </a:r>
          </a:p>
          <a:p>
            <a:pPr>
              <a:lnSpc>
                <a:spcPct val="140000"/>
              </a:lnSpc>
            </a:pPr>
            <a:r>
              <a:rPr lang="en-US" sz="3000" dirty="0">
                <a:solidFill>
                  <a:schemeClr val="accent1"/>
                </a:solidFill>
                <a:effectLst/>
                <a:latin typeface="Chalkboard" panose="03050602040202020205" pitchFamily="66" charset="77"/>
                <a:cs typeface="Architects Daughter"/>
              </a:rPr>
              <a:t>Talk about the books as you read or when you are done. </a:t>
            </a:r>
          </a:p>
          <a:p>
            <a:pPr>
              <a:lnSpc>
                <a:spcPct val="140000"/>
              </a:lnSpc>
            </a:pPr>
            <a:r>
              <a:rPr lang="en-US" sz="3000" dirty="0">
                <a:solidFill>
                  <a:schemeClr val="accent5">
                    <a:lumMod val="40000"/>
                    <a:lumOff val="60000"/>
                  </a:schemeClr>
                </a:solidFill>
                <a:effectLst/>
                <a:latin typeface="Chalkboard" panose="03050602040202020205" pitchFamily="66" charset="77"/>
                <a:cs typeface="Architects Daughter"/>
              </a:rPr>
              <a:t>Have your child color a symbol on their monthly reading log for every night of reading </a:t>
            </a:r>
          </a:p>
          <a:p>
            <a:pPr>
              <a:lnSpc>
                <a:spcPct val="140000"/>
              </a:lnSpc>
            </a:pPr>
            <a:r>
              <a:rPr lang="en-US" sz="3000" dirty="0">
                <a:solidFill>
                  <a:schemeClr val="accent5">
                    <a:lumMod val="40000"/>
                    <a:lumOff val="60000"/>
                  </a:schemeClr>
                </a:solidFill>
                <a:effectLst/>
                <a:latin typeface="Chalkboard" panose="03050602040202020205" pitchFamily="66" charset="77"/>
                <a:cs typeface="Architects Daughter"/>
              </a:rPr>
              <a:t>(including reading their monthly nursery rhyme). </a:t>
            </a:r>
          </a:p>
          <a:p>
            <a:endParaRPr lang="en-US" dirty="0">
              <a:solidFill>
                <a:schemeClr val="accent5">
                  <a:lumMod val="40000"/>
                  <a:lumOff val="60000"/>
                </a:schemeClr>
              </a:solidFill>
              <a:effectLst/>
            </a:endParaRPr>
          </a:p>
          <a:p>
            <a:endParaRPr lang="en-US" dirty="0">
              <a:solidFill>
                <a:schemeClr val="accent5">
                  <a:lumMod val="40000"/>
                  <a:lumOff val="60000"/>
                </a:schemeClr>
              </a:solidFill>
              <a:effectLst/>
            </a:endParaRPr>
          </a:p>
          <a:p>
            <a:endParaRPr lang="en-US" dirty="0"/>
          </a:p>
        </p:txBody>
      </p:sp>
      <p:pic>
        <p:nvPicPr>
          <p:cNvPr id="13" name="Picture Placeholder 12" descr="dji_kidilly_bigpencil_c.png"/>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l="-135084" t="-10838" r="-131942" b="-25015"/>
          <a:stretch/>
        </p:blipFill>
        <p:spPr>
          <a:xfrm rot="20760698">
            <a:off x="3627748" y="771577"/>
            <a:ext cx="1822462" cy="1781662"/>
          </a:xfrm>
        </p:spPr>
      </p:pic>
      <p:pic>
        <p:nvPicPr>
          <p:cNvPr id="14" name="Picture Placeholder 12" descr="dji_kidilly_bigpencil_c.png"/>
          <p:cNvPicPr>
            <a:picLocks noChangeAspect="1"/>
          </p:cNvPicPr>
          <p:nvPr/>
        </p:nvPicPr>
        <p:blipFill rotWithShape="1">
          <a:blip r:embed="rId2">
            <a:extLst>
              <a:ext uri="{28A0092B-C50C-407E-A947-70E740481C1C}">
                <a14:useLocalDpi xmlns:a14="http://schemas.microsoft.com/office/drawing/2010/main" val="0"/>
              </a:ext>
            </a:extLst>
          </a:blip>
          <a:srcRect l="-135084" t="-10838" r="-131942" b="-25015"/>
          <a:stretch/>
        </p:blipFill>
        <p:spPr>
          <a:xfrm rot="962014">
            <a:off x="1590170" y="699119"/>
            <a:ext cx="1822462" cy="1781662"/>
          </a:xfrm>
          <a:prstGeom prst="rect">
            <a:avLst/>
          </a:prstGeo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pic>
      <p:pic>
        <p:nvPicPr>
          <p:cNvPr id="15" name="Picture Placeholder 12" descr="dji_kidilly_bigpencil_c.png"/>
          <p:cNvPicPr>
            <a:picLocks noChangeAspect="1"/>
          </p:cNvPicPr>
          <p:nvPr/>
        </p:nvPicPr>
        <p:blipFill rotWithShape="1">
          <a:blip r:embed="rId2">
            <a:extLst>
              <a:ext uri="{28A0092B-C50C-407E-A947-70E740481C1C}">
                <a14:useLocalDpi xmlns:a14="http://schemas.microsoft.com/office/drawing/2010/main" val="0"/>
              </a:ext>
            </a:extLst>
          </a:blip>
          <a:srcRect l="-135084" t="-10838" r="-131942" b="-25015"/>
          <a:stretch/>
        </p:blipFill>
        <p:spPr>
          <a:xfrm rot="599405">
            <a:off x="5645575" y="771577"/>
            <a:ext cx="1822462" cy="1781662"/>
          </a:xfrm>
          <a:prstGeom prst="rect">
            <a:avLst/>
          </a:prstGeo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pic>
    </p:spTree>
    <p:extLst>
      <p:ext uri="{BB962C8B-B14F-4D97-AF65-F5344CB8AC3E}">
        <p14:creationId xmlns:p14="http://schemas.microsoft.com/office/powerpoint/2010/main" val="2518704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67596DA-FF3D-4442-A067-96BA575586A2}"/>
              </a:ext>
            </a:extLst>
          </p:cNvPr>
          <p:cNvSpPr>
            <a:spLocks noGrp="1"/>
          </p:cNvSpPr>
          <p:nvPr>
            <p:ph type="body" idx="1"/>
          </p:nvPr>
        </p:nvSpPr>
        <p:spPr>
          <a:xfrm>
            <a:off x="685800" y="240632"/>
            <a:ext cx="3611880" cy="649705"/>
          </a:xfrm>
        </p:spPr>
        <p:txBody>
          <a:bodyPr/>
          <a:lstStyle/>
          <a:p>
            <a:r>
              <a:rPr lang="en-US" b="1" dirty="0">
                <a:solidFill>
                  <a:srgbClr val="FF00FF"/>
                </a:solidFill>
                <a:latin typeface="HelloAntsOnFire Medium" panose="02000603000000000000" pitchFamily="2" charset="0"/>
                <a:ea typeface="HelloAntsOnFire Medium" panose="02000603000000000000" pitchFamily="2" charset="0"/>
              </a:rPr>
              <a:t>Independent Study</a:t>
            </a:r>
          </a:p>
        </p:txBody>
      </p:sp>
      <p:sp>
        <p:nvSpPr>
          <p:cNvPr id="7" name="Content Placeholder 6">
            <a:extLst>
              <a:ext uri="{FF2B5EF4-FFF2-40B4-BE49-F238E27FC236}">
                <a16:creationId xmlns:a16="http://schemas.microsoft.com/office/drawing/2014/main" id="{875A9EA8-7EC7-4B4E-B97A-304B5C642C68}"/>
              </a:ext>
            </a:extLst>
          </p:cNvPr>
          <p:cNvSpPr>
            <a:spLocks noGrp="1"/>
          </p:cNvSpPr>
          <p:nvPr>
            <p:ph sz="half" idx="2"/>
          </p:nvPr>
        </p:nvSpPr>
        <p:spPr>
          <a:xfrm>
            <a:off x="685800" y="1167064"/>
            <a:ext cx="3611880" cy="4567310"/>
          </a:xfrm>
        </p:spPr>
        <p:txBody>
          <a:bodyPr>
            <a:normAutofit/>
          </a:bodyPr>
          <a:lstStyle/>
          <a:p>
            <a:pPr>
              <a:buFont typeface="Wingdings" pitchFamily="2" charset="2"/>
              <a:buChar char="ü"/>
            </a:pPr>
            <a:r>
              <a:rPr lang="en-US" sz="2000" b="1" dirty="0">
                <a:solidFill>
                  <a:srgbClr val="7DC102"/>
                </a:solidFill>
                <a:latin typeface="HelloAntsOnFire Medium" panose="02000603000000000000" pitchFamily="2" charset="0"/>
                <a:ea typeface="HelloAntsOnFire Medium" panose="02000603000000000000" pitchFamily="2" charset="0"/>
              </a:rPr>
              <a:t>Can request ISC for 5-20 consecutive days</a:t>
            </a:r>
          </a:p>
          <a:p>
            <a:pPr>
              <a:buFont typeface="Wingdings" pitchFamily="2" charset="2"/>
              <a:buChar char="ü"/>
            </a:pPr>
            <a:r>
              <a:rPr lang="en-US" sz="2000" b="1" i="1" u="sng" dirty="0">
                <a:solidFill>
                  <a:srgbClr val="7DC102"/>
                </a:solidFill>
                <a:latin typeface="HelloAntsOnFire Medium" panose="02000603000000000000" pitchFamily="2" charset="0"/>
                <a:ea typeface="HelloAntsOnFire Medium" panose="02000603000000000000" pitchFamily="2" charset="0"/>
              </a:rPr>
              <a:t>Must</a:t>
            </a:r>
            <a:r>
              <a:rPr lang="en-US" sz="2000" b="1" dirty="0">
                <a:solidFill>
                  <a:srgbClr val="7DC102"/>
                </a:solidFill>
                <a:latin typeface="HelloAntsOnFire Medium" panose="02000603000000000000" pitchFamily="2" charset="0"/>
                <a:ea typeface="HelloAntsOnFire Medium" panose="02000603000000000000" pitchFamily="2" charset="0"/>
              </a:rPr>
              <a:t> request at least 3 weeks in advance</a:t>
            </a:r>
          </a:p>
          <a:p>
            <a:pPr>
              <a:buFont typeface="Wingdings" pitchFamily="2" charset="2"/>
              <a:buChar char="ü"/>
            </a:pPr>
            <a:r>
              <a:rPr lang="en-US" sz="2000" b="1" dirty="0">
                <a:solidFill>
                  <a:srgbClr val="7DC102"/>
                </a:solidFill>
                <a:latin typeface="HelloAntsOnFire Medium" panose="02000603000000000000" pitchFamily="2" charset="0"/>
                <a:ea typeface="HelloAntsOnFire Medium" panose="02000603000000000000" pitchFamily="2" charset="0"/>
              </a:rPr>
              <a:t>Does </a:t>
            </a:r>
            <a:r>
              <a:rPr lang="en-US" sz="2000" b="1" u="sng" dirty="0">
                <a:solidFill>
                  <a:srgbClr val="7DC102"/>
                </a:solidFill>
                <a:latin typeface="HelloAntsOnFire Medium" panose="02000603000000000000" pitchFamily="2" charset="0"/>
                <a:ea typeface="HelloAntsOnFire Medium" panose="02000603000000000000" pitchFamily="2" charset="0"/>
              </a:rPr>
              <a:t>NOT</a:t>
            </a:r>
            <a:r>
              <a:rPr lang="en-US" sz="2000" b="1" dirty="0">
                <a:solidFill>
                  <a:srgbClr val="7DC102"/>
                </a:solidFill>
                <a:latin typeface="HelloAntsOnFire Medium" panose="02000603000000000000" pitchFamily="2" charset="0"/>
                <a:ea typeface="HelloAntsOnFire Medium" panose="02000603000000000000" pitchFamily="2" charset="0"/>
              </a:rPr>
              <a:t> replace teaching</a:t>
            </a:r>
          </a:p>
          <a:p>
            <a:pPr>
              <a:buFont typeface="Wingdings" pitchFamily="2" charset="2"/>
              <a:buChar char="ü"/>
            </a:pPr>
            <a:r>
              <a:rPr lang="en-US" sz="2000" b="1" dirty="0">
                <a:solidFill>
                  <a:srgbClr val="7DC102"/>
                </a:solidFill>
                <a:latin typeface="HelloAntsOnFire Medium" panose="02000603000000000000" pitchFamily="2" charset="0"/>
                <a:ea typeface="HelloAntsOnFire Medium" panose="02000603000000000000" pitchFamily="2" charset="0"/>
              </a:rPr>
              <a:t>ONE ISC per school year</a:t>
            </a:r>
          </a:p>
          <a:p>
            <a:pPr>
              <a:buFont typeface="Wingdings" pitchFamily="2" charset="2"/>
              <a:buChar char="ü"/>
            </a:pPr>
            <a:r>
              <a:rPr lang="en-US" sz="2000" b="1" dirty="0">
                <a:solidFill>
                  <a:srgbClr val="7DC102"/>
                </a:solidFill>
                <a:latin typeface="HelloAntsOnFire Medium" panose="02000603000000000000" pitchFamily="2" charset="0"/>
                <a:ea typeface="HelloAntsOnFire Medium" panose="02000603000000000000" pitchFamily="2" charset="0"/>
              </a:rPr>
              <a:t>If incomplete, any future requests can be denied (future years)</a:t>
            </a:r>
          </a:p>
        </p:txBody>
      </p:sp>
      <p:sp>
        <p:nvSpPr>
          <p:cNvPr id="8" name="Text Placeholder 7">
            <a:extLst>
              <a:ext uri="{FF2B5EF4-FFF2-40B4-BE49-F238E27FC236}">
                <a16:creationId xmlns:a16="http://schemas.microsoft.com/office/drawing/2014/main" id="{7266286A-41B1-084C-99EA-CD9A0F7F0C41}"/>
              </a:ext>
            </a:extLst>
          </p:cNvPr>
          <p:cNvSpPr>
            <a:spLocks noGrp="1"/>
          </p:cNvSpPr>
          <p:nvPr>
            <p:ph type="body" sz="quarter" idx="3"/>
          </p:nvPr>
        </p:nvSpPr>
        <p:spPr>
          <a:xfrm>
            <a:off x="4845526" y="240632"/>
            <a:ext cx="3611880" cy="649705"/>
          </a:xfrm>
        </p:spPr>
        <p:txBody>
          <a:bodyPr/>
          <a:lstStyle/>
          <a:p>
            <a:r>
              <a:rPr lang="en-US" b="1" dirty="0">
                <a:solidFill>
                  <a:srgbClr val="00FFFF"/>
                </a:solidFill>
                <a:latin typeface="HelloAntsOnFire Medium" panose="02000603000000000000" pitchFamily="2" charset="0"/>
                <a:ea typeface="HelloAntsOnFire Medium" panose="02000603000000000000" pitchFamily="2" charset="0"/>
              </a:rPr>
              <a:t>Attendance</a:t>
            </a:r>
          </a:p>
        </p:txBody>
      </p:sp>
      <p:sp>
        <p:nvSpPr>
          <p:cNvPr id="9" name="Content Placeholder 8">
            <a:extLst>
              <a:ext uri="{FF2B5EF4-FFF2-40B4-BE49-F238E27FC236}">
                <a16:creationId xmlns:a16="http://schemas.microsoft.com/office/drawing/2014/main" id="{88A6F321-062F-F14D-AC23-2C562E2B4554}"/>
              </a:ext>
            </a:extLst>
          </p:cNvPr>
          <p:cNvSpPr>
            <a:spLocks noGrp="1"/>
          </p:cNvSpPr>
          <p:nvPr>
            <p:ph sz="quarter" idx="4"/>
          </p:nvPr>
        </p:nvSpPr>
        <p:spPr>
          <a:xfrm>
            <a:off x="4845526" y="1167063"/>
            <a:ext cx="3611880" cy="4567311"/>
          </a:xfrm>
        </p:spPr>
        <p:txBody>
          <a:bodyPr>
            <a:normAutofit/>
          </a:bodyPr>
          <a:lstStyle/>
          <a:p>
            <a:pPr>
              <a:buFont typeface="Wingdings" pitchFamily="2" charset="2"/>
              <a:buChar char="ü"/>
            </a:pPr>
            <a:r>
              <a:rPr lang="en-US" sz="2000" b="1" dirty="0">
                <a:solidFill>
                  <a:srgbClr val="D5FC79"/>
                </a:solidFill>
                <a:latin typeface="HelloAntsOnFire Medium" panose="02000603000000000000" pitchFamily="2" charset="0"/>
                <a:ea typeface="HelloAntsOnFire Medium" panose="02000603000000000000" pitchFamily="2" charset="0"/>
              </a:rPr>
              <a:t>In classroom before the classroom door is closed</a:t>
            </a:r>
          </a:p>
          <a:p>
            <a:pPr>
              <a:buFont typeface="Wingdings" pitchFamily="2" charset="2"/>
              <a:buChar char="ü"/>
            </a:pPr>
            <a:r>
              <a:rPr lang="en-US" sz="2000" b="1" dirty="0">
                <a:solidFill>
                  <a:srgbClr val="D5FC79"/>
                </a:solidFill>
                <a:latin typeface="HelloAntsOnFire Medium" panose="02000603000000000000" pitchFamily="2" charset="0"/>
                <a:ea typeface="HelloAntsOnFire Medium" panose="02000603000000000000" pitchFamily="2" charset="0"/>
              </a:rPr>
              <a:t>Examples of unexcused absences and tardies: family vacations, attending sporting events, oversleeping, running late</a:t>
            </a:r>
          </a:p>
          <a:p>
            <a:pPr>
              <a:buFont typeface="Wingdings" pitchFamily="2" charset="2"/>
              <a:buChar char="ü"/>
            </a:pPr>
            <a:r>
              <a:rPr lang="en-US" sz="2000" b="1" dirty="0">
                <a:solidFill>
                  <a:srgbClr val="D5FC79"/>
                </a:solidFill>
                <a:latin typeface="HelloAntsOnFire Medium" panose="02000603000000000000" pitchFamily="2" charset="0"/>
                <a:ea typeface="HelloAntsOnFire Medium" panose="02000603000000000000" pitchFamily="2" charset="0"/>
              </a:rPr>
              <a:t>A truancy letter goes home when 7+ days missed due to unexcused absences or tardies</a:t>
            </a:r>
          </a:p>
        </p:txBody>
      </p:sp>
      <p:sp>
        <p:nvSpPr>
          <p:cNvPr id="10" name="TextBox 9">
            <a:extLst>
              <a:ext uri="{FF2B5EF4-FFF2-40B4-BE49-F238E27FC236}">
                <a16:creationId xmlns:a16="http://schemas.microsoft.com/office/drawing/2014/main" id="{79B6E25E-67DA-2D4B-A6DA-201F97234B03}"/>
              </a:ext>
            </a:extLst>
          </p:cNvPr>
          <p:cNvSpPr txBox="1"/>
          <p:nvPr/>
        </p:nvSpPr>
        <p:spPr>
          <a:xfrm>
            <a:off x="1285461" y="6016487"/>
            <a:ext cx="6612835" cy="400110"/>
          </a:xfrm>
          <a:prstGeom prst="rect">
            <a:avLst/>
          </a:prstGeom>
          <a:noFill/>
        </p:spPr>
        <p:txBody>
          <a:bodyPr wrap="square" rtlCol="0">
            <a:spAutoFit/>
          </a:bodyPr>
          <a:lstStyle/>
          <a:p>
            <a:pPr algn="ctr"/>
            <a:r>
              <a:rPr lang="en-US" sz="2000" b="1" i="1" dirty="0">
                <a:latin typeface="HelloAntsOnFire Medium" panose="02000603000000000000" pitchFamily="2" charset="0"/>
                <a:ea typeface="HelloAntsOnFire Medium" panose="02000603000000000000" pitchFamily="2" charset="0"/>
              </a:rPr>
              <a:t>Contact office staff for more information</a:t>
            </a:r>
          </a:p>
        </p:txBody>
      </p:sp>
    </p:spTree>
    <p:extLst>
      <p:ext uri="{BB962C8B-B14F-4D97-AF65-F5344CB8AC3E}">
        <p14:creationId xmlns:p14="http://schemas.microsoft.com/office/powerpoint/2010/main" val="2151511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2034766"/>
          </a:xfrm>
        </p:spPr>
        <p:txBody>
          <a:bodyPr>
            <a:noAutofit/>
          </a:bodyPr>
          <a:lstStyle/>
          <a:p>
            <a:r>
              <a:rPr lang="en-US" sz="6000" dirty="0">
                <a:solidFill>
                  <a:srgbClr val="F86BCA"/>
                </a:solidFill>
                <a:latin typeface="Pond Free Me" pitchFamily="2" charset="0"/>
                <a:cs typeface="KG Wake Me Up"/>
              </a:rPr>
              <a:t>L</a:t>
            </a:r>
            <a:r>
              <a:rPr lang="en-US" sz="6000" dirty="0">
                <a:solidFill>
                  <a:srgbClr val="FF0000"/>
                </a:solidFill>
                <a:latin typeface="Pond Free Me" pitchFamily="2" charset="0"/>
                <a:cs typeface="KG Wake Me Up"/>
              </a:rPr>
              <a:t>i</a:t>
            </a:r>
            <a:r>
              <a:rPr lang="en-US" sz="6000" dirty="0">
                <a:solidFill>
                  <a:schemeClr val="accent4"/>
                </a:solidFill>
                <a:latin typeface="Pond Free Me" pitchFamily="2" charset="0"/>
                <a:cs typeface="KG Wake Me Up"/>
              </a:rPr>
              <a:t>b</a:t>
            </a:r>
            <a:r>
              <a:rPr lang="en-US" sz="6000" dirty="0">
                <a:solidFill>
                  <a:srgbClr val="FFFF00"/>
                </a:solidFill>
                <a:latin typeface="Pond Free Me" pitchFamily="2" charset="0"/>
                <a:cs typeface="KG Wake Me Up"/>
              </a:rPr>
              <a:t>r</a:t>
            </a:r>
            <a:r>
              <a:rPr lang="en-US" sz="6000" dirty="0">
                <a:solidFill>
                  <a:srgbClr val="7DC102"/>
                </a:solidFill>
                <a:latin typeface="Pond Free Me" pitchFamily="2" charset="0"/>
                <a:cs typeface="KG Wake Me Up"/>
              </a:rPr>
              <a:t>a</a:t>
            </a:r>
            <a:r>
              <a:rPr lang="en-US" sz="6000" dirty="0">
                <a:solidFill>
                  <a:srgbClr val="008000"/>
                </a:solidFill>
                <a:latin typeface="Pond Free Me" pitchFamily="2" charset="0"/>
                <a:cs typeface="KG Wake Me Up"/>
              </a:rPr>
              <a:t>r</a:t>
            </a:r>
            <a:r>
              <a:rPr lang="en-US" sz="6000" dirty="0">
                <a:solidFill>
                  <a:schemeClr val="accent1">
                    <a:lumMod val="40000"/>
                    <a:lumOff val="60000"/>
                  </a:schemeClr>
                </a:solidFill>
                <a:latin typeface="Pond Free Me" pitchFamily="2" charset="0"/>
                <a:cs typeface="KG Wake Me Up"/>
              </a:rPr>
              <a:t>y</a:t>
            </a:r>
            <a:br>
              <a:rPr lang="en-US" sz="6000" dirty="0">
                <a:latin typeface="Pond Free Me" pitchFamily="2" charset="0"/>
                <a:cs typeface="KG Wake Me Up"/>
              </a:rPr>
            </a:br>
            <a:r>
              <a:rPr lang="en-US" sz="6000" dirty="0">
                <a:solidFill>
                  <a:srgbClr val="3366FF"/>
                </a:solidFill>
                <a:latin typeface="Pond Free Me" pitchFamily="2" charset="0"/>
                <a:cs typeface="KG Wake Me Up"/>
              </a:rPr>
              <a:t>B</a:t>
            </a:r>
            <a:r>
              <a:rPr lang="en-US" sz="6000" dirty="0">
                <a:solidFill>
                  <a:schemeClr val="accent2">
                    <a:lumMod val="20000"/>
                    <a:lumOff val="80000"/>
                  </a:schemeClr>
                </a:solidFill>
                <a:latin typeface="Pond Free Me" pitchFamily="2" charset="0"/>
                <a:cs typeface="KG Wake Me Up"/>
              </a:rPr>
              <a:t>o</a:t>
            </a:r>
            <a:r>
              <a:rPr lang="en-US" sz="6000" dirty="0">
                <a:solidFill>
                  <a:schemeClr val="accent2">
                    <a:lumMod val="60000"/>
                    <a:lumOff val="40000"/>
                  </a:schemeClr>
                </a:solidFill>
                <a:latin typeface="Pond Free Me" pitchFamily="2" charset="0"/>
                <a:cs typeface="KG Wake Me Up"/>
              </a:rPr>
              <a:t>o</a:t>
            </a:r>
            <a:r>
              <a:rPr lang="en-US" sz="6000" dirty="0">
                <a:solidFill>
                  <a:srgbClr val="F86BCA"/>
                </a:solidFill>
                <a:latin typeface="Pond Free Me" pitchFamily="2" charset="0"/>
                <a:cs typeface="KG Wake Me Up"/>
              </a:rPr>
              <a:t>k</a:t>
            </a:r>
            <a:r>
              <a:rPr lang="en-US" sz="6000" dirty="0">
                <a:solidFill>
                  <a:srgbClr val="FF0000"/>
                </a:solidFill>
                <a:latin typeface="Pond Free Me" pitchFamily="2" charset="0"/>
                <a:cs typeface="KG Wake Me Up"/>
              </a:rPr>
              <a:t>s</a:t>
            </a:r>
          </a:p>
        </p:txBody>
      </p:sp>
      <p:sp>
        <p:nvSpPr>
          <p:cNvPr id="6" name="Rectangle 5"/>
          <p:cNvSpPr/>
          <p:nvPr/>
        </p:nvSpPr>
        <p:spPr>
          <a:xfrm>
            <a:off x="300761" y="2262729"/>
            <a:ext cx="8538299" cy="4154984"/>
          </a:xfrm>
          <a:prstGeom prst="rect">
            <a:avLst/>
          </a:prstGeom>
        </p:spPr>
        <p:txBody>
          <a:bodyPr wrap="square">
            <a:spAutoFit/>
          </a:bodyPr>
          <a:lstStyle/>
          <a:p>
            <a:pPr marL="457200" indent="-457200">
              <a:buFont typeface="Wingdings" charset="2"/>
              <a:buChar char="Ø"/>
            </a:pPr>
            <a:r>
              <a:rPr lang="en-US" sz="2400" dirty="0">
                <a:solidFill>
                  <a:schemeClr val="accent1">
                    <a:lumMod val="20000"/>
                    <a:lumOff val="80000"/>
                  </a:schemeClr>
                </a:solidFill>
                <a:latin typeface="Pond Free Me" pitchFamily="2" charset="0"/>
                <a:cs typeface="HelloAmazingReally"/>
              </a:rPr>
              <a:t>We will visit the library most Wednesdays to listen to a story and check out a book. </a:t>
            </a:r>
          </a:p>
          <a:p>
            <a:endParaRPr lang="en-US" sz="2400" dirty="0">
              <a:solidFill>
                <a:schemeClr val="accent1">
                  <a:lumMod val="20000"/>
                  <a:lumOff val="80000"/>
                </a:schemeClr>
              </a:solidFill>
              <a:latin typeface="Pond Free Me" pitchFamily="2" charset="0"/>
              <a:cs typeface="HelloAmazingReally"/>
            </a:endParaRPr>
          </a:p>
          <a:p>
            <a:pPr marL="457200" indent="-457200">
              <a:buFont typeface="Wingdings" charset="2"/>
              <a:buChar char="Ø"/>
            </a:pPr>
            <a:r>
              <a:rPr lang="en-US" sz="2400" dirty="0">
                <a:solidFill>
                  <a:schemeClr val="accent1">
                    <a:lumMod val="20000"/>
                    <a:lumOff val="80000"/>
                  </a:schemeClr>
                </a:solidFill>
                <a:latin typeface="Pond Free Me" pitchFamily="2" charset="0"/>
                <a:cs typeface="HelloAmazingReally"/>
              </a:rPr>
              <a:t>Children will check out a library book to take home for the week. </a:t>
            </a:r>
          </a:p>
          <a:p>
            <a:endParaRPr lang="en-US" sz="2400" dirty="0">
              <a:solidFill>
                <a:schemeClr val="accent1">
                  <a:lumMod val="20000"/>
                  <a:lumOff val="80000"/>
                </a:schemeClr>
              </a:solidFill>
              <a:latin typeface="Pond Free Me" pitchFamily="2" charset="0"/>
              <a:cs typeface="HelloAmazingReally"/>
            </a:endParaRPr>
          </a:p>
          <a:p>
            <a:pPr marL="457200" indent="-457200">
              <a:buFont typeface="Wingdings" charset="2"/>
              <a:buChar char="Ø"/>
            </a:pPr>
            <a:r>
              <a:rPr lang="en-US" sz="2400" dirty="0">
                <a:solidFill>
                  <a:schemeClr val="accent1">
                    <a:lumMod val="20000"/>
                    <a:lumOff val="80000"/>
                  </a:schemeClr>
                </a:solidFill>
                <a:latin typeface="Pond Free Me" pitchFamily="2" charset="0"/>
                <a:cs typeface="HelloAmazingReally"/>
              </a:rPr>
              <a:t>Please have your child </a:t>
            </a:r>
            <a:r>
              <a:rPr lang="en-US" sz="2400" b="1" dirty="0">
                <a:solidFill>
                  <a:schemeClr val="accent1">
                    <a:lumMod val="20000"/>
                    <a:lumOff val="80000"/>
                  </a:schemeClr>
                </a:solidFill>
                <a:latin typeface="Pond Free Me" pitchFamily="2" charset="0"/>
                <a:cs typeface="HelloAmazingReally"/>
              </a:rPr>
              <a:t>return their library book on Monday</a:t>
            </a:r>
            <a:r>
              <a:rPr lang="en-US" sz="2400" dirty="0">
                <a:solidFill>
                  <a:schemeClr val="accent1">
                    <a:lumMod val="20000"/>
                    <a:lumOff val="80000"/>
                  </a:schemeClr>
                </a:solidFill>
                <a:latin typeface="Pond Free Me" pitchFamily="2" charset="0"/>
                <a:cs typeface="HelloAmazingReally"/>
              </a:rPr>
              <a:t> (or the first day of the week) along with their Friday Folder. </a:t>
            </a:r>
          </a:p>
          <a:p>
            <a:endParaRPr lang="en-US" sz="2400" dirty="0">
              <a:solidFill>
                <a:schemeClr val="accent1">
                  <a:lumMod val="20000"/>
                  <a:lumOff val="80000"/>
                </a:schemeClr>
              </a:solidFill>
              <a:latin typeface="Pond Free Me" pitchFamily="2" charset="0"/>
              <a:cs typeface="HelloAmazingReally"/>
            </a:endParaRPr>
          </a:p>
          <a:p>
            <a:pPr marL="457200" indent="-457200">
              <a:buFont typeface="Wingdings" charset="2"/>
              <a:buChar char="Ø"/>
            </a:pPr>
            <a:r>
              <a:rPr lang="en-US" sz="2400" dirty="0">
                <a:solidFill>
                  <a:schemeClr val="accent1">
                    <a:lumMod val="20000"/>
                    <a:lumOff val="80000"/>
                  </a:schemeClr>
                </a:solidFill>
                <a:latin typeface="Pond Free Me" pitchFamily="2" charset="0"/>
                <a:cs typeface="HelloAmazingReally"/>
              </a:rPr>
              <a:t>Library books must be returned before checking out a new one. </a:t>
            </a:r>
          </a:p>
        </p:txBody>
      </p:sp>
    </p:spTree>
    <p:extLst>
      <p:ext uri="{BB962C8B-B14F-4D97-AF65-F5344CB8AC3E}">
        <p14:creationId xmlns:p14="http://schemas.microsoft.com/office/powerpoint/2010/main" val="785719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FFFF"/>
                </a:solidFill>
                <a:latin typeface="Chalkboard" panose="03050602040202020205" pitchFamily="66" charset="77"/>
                <a:cs typeface="HelloAsparagus"/>
              </a:rPr>
              <a:t>f</a:t>
            </a:r>
            <a:r>
              <a:rPr lang="en-US" b="1" dirty="0">
                <a:solidFill>
                  <a:srgbClr val="FF00FF"/>
                </a:solidFill>
                <a:latin typeface="Chalkboard" panose="03050602040202020205" pitchFamily="66" charset="77"/>
                <a:cs typeface="HelloAsparagus"/>
              </a:rPr>
              <a:t>o</a:t>
            </a:r>
            <a:r>
              <a:rPr lang="en-US" b="1" dirty="0">
                <a:solidFill>
                  <a:srgbClr val="FFFF00"/>
                </a:solidFill>
                <a:latin typeface="Chalkboard" panose="03050602040202020205" pitchFamily="66" charset="77"/>
                <a:cs typeface="HelloAsparagus"/>
              </a:rPr>
              <a:t>s</a:t>
            </a:r>
            <a:r>
              <a:rPr lang="en-US" b="1" dirty="0">
                <a:solidFill>
                  <a:srgbClr val="7DC102"/>
                </a:solidFill>
                <a:latin typeface="Chalkboard" panose="03050602040202020205" pitchFamily="66" charset="77"/>
                <a:cs typeface="HelloAsparagus"/>
              </a:rPr>
              <a:t>t</a:t>
            </a:r>
            <a:r>
              <a:rPr lang="en-US" b="1" dirty="0">
                <a:solidFill>
                  <a:srgbClr val="00FFFF"/>
                </a:solidFill>
                <a:latin typeface="Chalkboard" panose="03050602040202020205" pitchFamily="66" charset="77"/>
                <a:cs typeface="HelloAsparagus"/>
              </a:rPr>
              <a:t>e</a:t>
            </a:r>
            <a:r>
              <a:rPr lang="en-US" b="1" dirty="0">
                <a:solidFill>
                  <a:srgbClr val="FF00FF"/>
                </a:solidFill>
                <a:latin typeface="Chalkboard" panose="03050602040202020205" pitchFamily="66" charset="77"/>
                <a:cs typeface="HelloAsparagus"/>
              </a:rPr>
              <a:t>r</a:t>
            </a:r>
            <a:r>
              <a:rPr lang="en-US" b="1" dirty="0">
                <a:solidFill>
                  <a:srgbClr val="FFFF00"/>
                </a:solidFill>
                <a:latin typeface="Chalkboard" panose="03050602040202020205" pitchFamily="66" charset="77"/>
                <a:cs typeface="HelloAsparagus"/>
              </a:rPr>
              <a:t>i</a:t>
            </a:r>
            <a:r>
              <a:rPr lang="en-US" b="1" dirty="0">
                <a:solidFill>
                  <a:srgbClr val="7DC102"/>
                </a:solidFill>
                <a:latin typeface="Chalkboard" panose="03050602040202020205" pitchFamily="66" charset="77"/>
                <a:cs typeface="HelloAsparagus"/>
              </a:rPr>
              <a:t>n</a:t>
            </a:r>
            <a:r>
              <a:rPr lang="en-US" b="1" dirty="0">
                <a:solidFill>
                  <a:srgbClr val="00FFFF"/>
                </a:solidFill>
                <a:latin typeface="Chalkboard" panose="03050602040202020205" pitchFamily="66" charset="77"/>
                <a:cs typeface="HelloAsparagus"/>
              </a:rPr>
              <a:t>g</a:t>
            </a:r>
            <a:br>
              <a:rPr lang="en-US" dirty="0">
                <a:solidFill>
                  <a:srgbClr val="00FFFF"/>
                </a:solidFill>
                <a:latin typeface="Chalkboard" panose="03050602040202020205" pitchFamily="66" charset="77"/>
                <a:cs typeface="HelloAsparagus"/>
              </a:rPr>
            </a:br>
            <a:r>
              <a:rPr lang="en-US" dirty="0">
                <a:solidFill>
                  <a:srgbClr val="00FFFF"/>
                </a:solidFill>
                <a:latin typeface="Chalkboard" panose="03050602040202020205" pitchFamily="66" charset="77"/>
                <a:cs typeface="HelloAsparagus"/>
              </a:rPr>
              <a:t>R E S P O N S I B I L I T Y</a:t>
            </a:r>
          </a:p>
        </p:txBody>
      </p:sp>
      <p:sp>
        <p:nvSpPr>
          <p:cNvPr id="4" name="Rectangle 3"/>
          <p:cNvSpPr/>
          <p:nvPr/>
        </p:nvSpPr>
        <p:spPr>
          <a:xfrm>
            <a:off x="411931" y="1666934"/>
            <a:ext cx="8307265" cy="4955203"/>
          </a:xfrm>
          <a:prstGeom prst="rect">
            <a:avLst/>
          </a:prstGeom>
        </p:spPr>
        <p:txBody>
          <a:bodyPr wrap="square">
            <a:spAutoFit/>
          </a:bodyPr>
          <a:lstStyle/>
          <a:p>
            <a:pPr>
              <a:lnSpc>
                <a:spcPct val="120000"/>
              </a:lnSpc>
            </a:pPr>
            <a:r>
              <a:rPr lang="en-US" sz="2400" dirty="0">
                <a:solidFill>
                  <a:srgbClr val="FFFF00"/>
                </a:solidFill>
                <a:latin typeface="Chalkboard" panose="03050602040202020205" pitchFamily="66" charset="77"/>
                <a:cs typeface="HelloAsparagus"/>
              </a:rPr>
              <a:t>Although your child may be one of a few in your home, he/she is one of up to 26 in the classroom. </a:t>
            </a:r>
          </a:p>
          <a:p>
            <a:pPr>
              <a:lnSpc>
                <a:spcPct val="120000"/>
              </a:lnSpc>
            </a:pPr>
            <a:endParaRPr lang="en-US" sz="2400" dirty="0">
              <a:solidFill>
                <a:srgbClr val="FFFF00"/>
              </a:solidFill>
              <a:latin typeface="Chalkboard" panose="03050602040202020205" pitchFamily="66" charset="77"/>
              <a:cs typeface="HelloAsparagus"/>
            </a:endParaRPr>
          </a:p>
          <a:p>
            <a:pPr>
              <a:lnSpc>
                <a:spcPct val="120000"/>
              </a:lnSpc>
            </a:pPr>
            <a:r>
              <a:rPr lang="en-US" sz="2400" dirty="0">
                <a:solidFill>
                  <a:srgbClr val="FF00FF"/>
                </a:solidFill>
                <a:latin typeface="Chalkboard" panose="03050602040202020205" pitchFamily="66" charset="77"/>
                <a:cs typeface="HelloAsparagus"/>
              </a:rPr>
              <a:t>As part of the classroom community, each child is expected to take part in demonstrating responsibility in caring for belongings and classroom learning tools. </a:t>
            </a:r>
          </a:p>
          <a:p>
            <a:pPr>
              <a:lnSpc>
                <a:spcPct val="120000"/>
              </a:lnSpc>
            </a:pPr>
            <a:endParaRPr lang="en-US" sz="2400" dirty="0">
              <a:solidFill>
                <a:srgbClr val="FFFF00"/>
              </a:solidFill>
              <a:latin typeface="Chalkboard" panose="03050602040202020205" pitchFamily="66" charset="77"/>
              <a:cs typeface="HelloAsparagus"/>
            </a:endParaRPr>
          </a:p>
          <a:p>
            <a:pPr>
              <a:lnSpc>
                <a:spcPct val="120000"/>
              </a:lnSpc>
            </a:pPr>
            <a:r>
              <a:rPr lang="en-US" sz="2400" dirty="0">
                <a:solidFill>
                  <a:srgbClr val="00FFFF"/>
                </a:solidFill>
                <a:latin typeface="Chalkboard" panose="03050602040202020205" pitchFamily="66" charset="77"/>
                <a:cs typeface="HelloAsparagus"/>
              </a:rPr>
              <a:t>Help your child become responsible for opening their own snack containers, picking up after themselves, carrying their backpack, packing their backpack with their snack, water bottle, library books, and folders. </a:t>
            </a:r>
          </a:p>
        </p:txBody>
      </p:sp>
    </p:spTree>
    <p:extLst>
      <p:ext uri="{BB962C8B-B14F-4D97-AF65-F5344CB8AC3E}">
        <p14:creationId xmlns:p14="http://schemas.microsoft.com/office/powerpoint/2010/main" val="3263500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halkboard" panose="03050602040202020205" pitchFamily="66" charset="77"/>
                <a:cs typeface="HelloAsparagus"/>
              </a:rPr>
              <a:t>SCHOLASTIC BOOK ORDERS</a:t>
            </a:r>
          </a:p>
        </p:txBody>
      </p:sp>
      <p:sp>
        <p:nvSpPr>
          <p:cNvPr id="4" name="Rectangle 3"/>
          <p:cNvSpPr/>
          <p:nvPr/>
        </p:nvSpPr>
        <p:spPr>
          <a:xfrm>
            <a:off x="685800" y="1667847"/>
            <a:ext cx="7621466" cy="1938992"/>
          </a:xfrm>
          <a:prstGeom prst="rect">
            <a:avLst/>
          </a:prstGeom>
        </p:spPr>
        <p:txBody>
          <a:bodyPr wrap="square">
            <a:spAutoFit/>
          </a:bodyPr>
          <a:lstStyle/>
          <a:p>
            <a:pPr algn="ctr"/>
            <a:r>
              <a:rPr lang="en-US" sz="2000" dirty="0">
                <a:latin typeface="Ckdots Medium" panose="02000603000000000000" pitchFamily="2" charset="0"/>
                <a:ea typeface="Ckdots Medium" panose="02000603000000000000" pitchFamily="2" charset="0"/>
                <a:cs typeface="HelloAsparagus"/>
              </a:rPr>
              <a:t>You will have the opportunity throughout the year to order books from Scholastic Books. This is a chance for you to order age-appropriate books, delivered to your child at school. Classes earn free books and bonus points for all books ordered. </a:t>
            </a:r>
          </a:p>
          <a:p>
            <a:pPr algn="ctr"/>
            <a:r>
              <a:rPr lang="en-US" sz="2000" dirty="0">
                <a:latin typeface="Ckdots Medium" panose="02000603000000000000" pitchFamily="2" charset="0"/>
                <a:ea typeface="Ckdots Medium" panose="02000603000000000000" pitchFamily="2" charset="0"/>
                <a:cs typeface="HelloAsparagus"/>
              </a:rPr>
              <a:t>More info will be sent home on how to order books </a:t>
            </a:r>
          </a:p>
          <a:p>
            <a:pPr algn="ctr"/>
            <a:r>
              <a:rPr lang="en-US" sz="2000" dirty="0">
                <a:latin typeface="Ckdots Medium" panose="02000603000000000000" pitchFamily="2" charset="0"/>
                <a:ea typeface="Ckdots Medium" panose="02000603000000000000" pitchFamily="2" charset="0"/>
                <a:cs typeface="HelloAsparagus"/>
              </a:rPr>
              <a:t>from Scholastic.</a:t>
            </a:r>
          </a:p>
        </p:txBody>
      </p:sp>
      <p:pic>
        <p:nvPicPr>
          <p:cNvPr id="5" name="Picture 4"/>
          <p:cNvPicPr>
            <a:picLocks noChangeAspect="1"/>
          </p:cNvPicPr>
          <p:nvPr/>
        </p:nvPicPr>
        <p:blipFill>
          <a:blip r:embed="rId2"/>
          <a:stretch>
            <a:fillRect/>
          </a:stretch>
        </p:blipFill>
        <p:spPr>
          <a:xfrm>
            <a:off x="685799" y="4445000"/>
            <a:ext cx="7770813" cy="2032000"/>
          </a:xfrm>
          <a:prstGeom prst="rect">
            <a:avLst/>
          </a:prstGeom>
        </p:spPr>
      </p:pic>
    </p:spTree>
    <p:extLst>
      <p:ext uri="{BB962C8B-B14F-4D97-AF65-F5344CB8AC3E}">
        <p14:creationId xmlns:p14="http://schemas.microsoft.com/office/powerpoint/2010/main" val="1339940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0440" y="858054"/>
            <a:ext cx="4256616" cy="830997"/>
          </a:xfrm>
          <a:prstGeom prst="rect">
            <a:avLst/>
          </a:prstGeom>
          <a:noFill/>
        </p:spPr>
        <p:txBody>
          <a:bodyPr wrap="square" rtlCol="0">
            <a:spAutoFit/>
          </a:bodyPr>
          <a:lstStyle/>
          <a:p>
            <a:r>
              <a:rPr lang="en-US" sz="4800" b="1" dirty="0">
                <a:solidFill>
                  <a:srgbClr val="3366FF"/>
                </a:solidFill>
                <a:latin typeface="Janda Silly Monkey" panose="02000506000000020004" pitchFamily="2" charset="77"/>
                <a:cs typeface="Dj Bowtie"/>
              </a:rPr>
              <a:t>S N A C K S</a:t>
            </a:r>
          </a:p>
        </p:txBody>
      </p:sp>
      <p:pic>
        <p:nvPicPr>
          <p:cNvPr id="5" name="Picture 4" descr="01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9544535">
            <a:off x="167392" y="390158"/>
            <a:ext cx="6499380" cy="2597787"/>
          </a:xfrm>
          <a:prstGeom prst="rect">
            <a:avLst/>
          </a:prstGeom>
        </p:spPr>
      </p:pic>
      <p:sp>
        <p:nvSpPr>
          <p:cNvPr id="8" name="Rectangle 7"/>
          <p:cNvSpPr/>
          <p:nvPr/>
        </p:nvSpPr>
        <p:spPr>
          <a:xfrm>
            <a:off x="2285999" y="1213479"/>
            <a:ext cx="6673489" cy="5078314"/>
          </a:xfrm>
          <a:prstGeom prst="rect">
            <a:avLst/>
          </a:prstGeom>
        </p:spPr>
        <p:txBody>
          <a:bodyPr wrap="square">
            <a:spAutoFit/>
          </a:bodyPr>
          <a:lstStyle/>
          <a:p>
            <a:pPr algn="r"/>
            <a:endParaRPr lang="en-US" dirty="0"/>
          </a:p>
          <a:p>
            <a:pPr algn="r"/>
            <a:endParaRPr lang="en-US" dirty="0"/>
          </a:p>
          <a:p>
            <a:pPr algn="r"/>
            <a:endParaRPr lang="en-US" dirty="0">
              <a:latin typeface="KG Miss Kindergarten"/>
              <a:cs typeface="KG Miss Kindergarten"/>
            </a:endParaRPr>
          </a:p>
          <a:p>
            <a:pPr algn="r"/>
            <a:endParaRPr lang="en-US" dirty="0">
              <a:latin typeface="KG Miss Kindergarten"/>
              <a:cs typeface="KG Miss Kindergarten"/>
            </a:endParaRPr>
          </a:p>
          <a:p>
            <a:pPr algn="r"/>
            <a:r>
              <a:rPr lang="en-US" dirty="0">
                <a:solidFill>
                  <a:srgbClr val="F86BCA"/>
                </a:solidFill>
                <a:latin typeface="Chalkboard" panose="03050602040202020205" pitchFamily="66" charset="77"/>
                <a:cs typeface="KG Miss Kindergarten"/>
              </a:rPr>
              <a:t>Please send a small, nutritious snack </a:t>
            </a:r>
          </a:p>
          <a:p>
            <a:pPr algn="r"/>
            <a:r>
              <a:rPr lang="en-US" dirty="0">
                <a:solidFill>
                  <a:srgbClr val="F86BCA"/>
                </a:solidFill>
                <a:latin typeface="Chalkboard" panose="03050602040202020205" pitchFamily="66" charset="77"/>
                <a:cs typeface="KG Miss Kindergarten"/>
              </a:rPr>
              <a:t>(</a:t>
            </a:r>
            <a:r>
              <a:rPr lang="en-US" b="1" dirty="0">
                <a:solidFill>
                  <a:srgbClr val="F86BCA"/>
                </a:solidFill>
                <a:latin typeface="Chalkboard" panose="03050602040202020205" pitchFamily="66" charset="77"/>
                <a:cs typeface="KG Miss Kindergarten"/>
              </a:rPr>
              <a:t>no candy, cookies or treats</a:t>
            </a:r>
            <a:r>
              <a:rPr lang="en-US" dirty="0">
                <a:solidFill>
                  <a:srgbClr val="F86BCA"/>
                </a:solidFill>
                <a:latin typeface="Chalkboard" panose="03050602040202020205" pitchFamily="66" charset="77"/>
                <a:cs typeface="KG Miss Kindergarten"/>
              </a:rPr>
              <a:t>) </a:t>
            </a:r>
          </a:p>
          <a:p>
            <a:pPr algn="r"/>
            <a:r>
              <a:rPr lang="en-US" dirty="0">
                <a:solidFill>
                  <a:srgbClr val="FF1C3B"/>
                </a:solidFill>
                <a:latin typeface="Chalkboard" panose="03050602040202020205" pitchFamily="66" charset="77"/>
                <a:cs typeface="KG Miss Kindergarten"/>
              </a:rPr>
              <a:t>something they can eat in 10 minutes. </a:t>
            </a:r>
          </a:p>
          <a:p>
            <a:pPr algn="r"/>
            <a:r>
              <a:rPr lang="en-US" dirty="0">
                <a:solidFill>
                  <a:srgbClr val="FF1C3B"/>
                </a:solidFill>
                <a:latin typeface="Chalkboard" panose="03050602040202020205" pitchFamily="66" charset="77"/>
                <a:cs typeface="KG Miss Kindergarten"/>
              </a:rPr>
              <a:t>Recess time is short and they are eager to play. </a:t>
            </a:r>
          </a:p>
          <a:p>
            <a:pPr algn="r"/>
            <a:endParaRPr lang="en-US" dirty="0">
              <a:solidFill>
                <a:srgbClr val="FF1C3B"/>
              </a:solidFill>
              <a:latin typeface="Chalkboard" panose="03050602040202020205" pitchFamily="66" charset="77"/>
              <a:cs typeface="KG Miss Kindergarten"/>
            </a:endParaRPr>
          </a:p>
          <a:p>
            <a:pPr algn="r"/>
            <a:r>
              <a:rPr lang="en-US" dirty="0">
                <a:latin typeface="Chalkboard" panose="03050602040202020205" pitchFamily="66" charset="77"/>
                <a:cs typeface="KG Miss Kindergarten"/>
              </a:rPr>
              <a:t>			</a:t>
            </a:r>
            <a:r>
              <a:rPr lang="en-US" dirty="0">
                <a:solidFill>
                  <a:srgbClr val="FF6600"/>
                </a:solidFill>
                <a:latin typeface="Chalkboard" panose="03050602040202020205" pitchFamily="66" charset="77"/>
                <a:cs typeface="KG Miss Kindergarten"/>
              </a:rPr>
              <a:t>NO fruit juices or milk as they attract wasps.</a:t>
            </a:r>
          </a:p>
          <a:p>
            <a:pPr algn="r"/>
            <a:r>
              <a:rPr lang="en-US" dirty="0">
                <a:solidFill>
                  <a:srgbClr val="FF6600"/>
                </a:solidFill>
                <a:latin typeface="Chalkboard" panose="03050602040202020205" pitchFamily="66" charset="77"/>
                <a:cs typeface="KG Miss Kindergarten"/>
              </a:rPr>
              <a:t>			NO glass containers</a:t>
            </a:r>
          </a:p>
          <a:p>
            <a:pPr algn="r"/>
            <a:r>
              <a:rPr lang="en-US" dirty="0">
                <a:solidFill>
                  <a:srgbClr val="FF6600"/>
                </a:solidFill>
                <a:latin typeface="Chalkboard" panose="03050602040202020205" pitchFamily="66" charset="77"/>
                <a:cs typeface="KG Miss Kindergarten"/>
              </a:rPr>
              <a:t>			NO nut products--We are a NUT FREE ZONE. </a:t>
            </a:r>
          </a:p>
          <a:p>
            <a:pPr algn="r"/>
            <a:endParaRPr lang="en-US" dirty="0">
              <a:latin typeface="Chalkboard" panose="03050602040202020205" pitchFamily="66" charset="77"/>
              <a:cs typeface="KG Miss Kindergarten"/>
            </a:endParaRPr>
          </a:p>
          <a:p>
            <a:pPr algn="r"/>
            <a:r>
              <a:rPr lang="en-US" dirty="0">
                <a:solidFill>
                  <a:srgbClr val="FFFF00"/>
                </a:solidFill>
                <a:latin typeface="Chalkboard" panose="03050602040202020205" pitchFamily="66" charset="77"/>
                <a:cs typeface="KG Miss Kindergarten"/>
              </a:rPr>
              <a:t>Please put snacks (or snack baggie) directly into your child’s backpack; avoid extra lunch boxes. </a:t>
            </a:r>
          </a:p>
          <a:p>
            <a:pPr algn="r"/>
            <a:r>
              <a:rPr lang="en-US" dirty="0">
                <a:solidFill>
                  <a:srgbClr val="7DC102"/>
                </a:solidFill>
                <a:latin typeface="Chalkboard" panose="03050602040202020205" pitchFamily="66" charset="77"/>
                <a:cs typeface="KG Miss Kindergarten"/>
              </a:rPr>
              <a:t>If your child has a day care lunch in their backpack, find a special, separate place to put their TK snack each day. </a:t>
            </a:r>
          </a:p>
          <a:p>
            <a:pPr algn="r"/>
            <a:r>
              <a:rPr lang="en-US" dirty="0">
                <a:solidFill>
                  <a:schemeClr val="accent1">
                    <a:lumMod val="40000"/>
                    <a:lumOff val="60000"/>
                  </a:schemeClr>
                </a:solidFill>
                <a:latin typeface="Chalkboard" panose="03050602040202020205" pitchFamily="66" charset="77"/>
                <a:cs typeface="KG Miss Kindergarten"/>
              </a:rPr>
              <a:t>Be sure to put names on ALL items.</a:t>
            </a:r>
          </a:p>
        </p:txBody>
      </p:sp>
    </p:spTree>
    <p:extLst>
      <p:ext uri="{BB962C8B-B14F-4D97-AF65-F5344CB8AC3E}">
        <p14:creationId xmlns:p14="http://schemas.microsoft.com/office/powerpoint/2010/main" val="2779408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121023"/>
            <a:ext cx="7770813" cy="1114575"/>
          </a:xfrm>
        </p:spPr>
        <p:txBody>
          <a:bodyPr>
            <a:normAutofit fontScale="90000"/>
          </a:bodyPr>
          <a:lstStyle/>
          <a:p>
            <a:r>
              <a:rPr lang="en-US" sz="6000" b="1" dirty="0">
                <a:solidFill>
                  <a:srgbClr val="FF00FF"/>
                </a:solidFill>
                <a:latin typeface="Chalkboard" panose="03050602040202020205" pitchFamily="66" charset="77"/>
                <a:cs typeface="HelloAmazing"/>
              </a:rPr>
              <a:t>V</a:t>
            </a:r>
            <a:r>
              <a:rPr lang="en-US" sz="6000" b="1" dirty="0">
                <a:solidFill>
                  <a:srgbClr val="FF0000"/>
                </a:solidFill>
                <a:latin typeface="Chalkboard" panose="03050602040202020205" pitchFamily="66" charset="77"/>
                <a:cs typeface="HelloAmazing"/>
              </a:rPr>
              <a:t>i</a:t>
            </a:r>
            <a:r>
              <a:rPr lang="en-US" sz="6000" b="1" dirty="0">
                <a:solidFill>
                  <a:srgbClr val="FF6600"/>
                </a:solidFill>
                <a:latin typeface="Chalkboard" panose="03050602040202020205" pitchFamily="66" charset="77"/>
                <a:cs typeface="HelloAmazing"/>
              </a:rPr>
              <a:t>s</a:t>
            </a:r>
            <a:r>
              <a:rPr lang="en-US" sz="6000" b="1" dirty="0">
                <a:solidFill>
                  <a:srgbClr val="FFFF00"/>
                </a:solidFill>
                <a:latin typeface="Chalkboard" panose="03050602040202020205" pitchFamily="66" charset="77"/>
                <a:cs typeface="HelloAmazing"/>
              </a:rPr>
              <a:t>i</a:t>
            </a:r>
            <a:r>
              <a:rPr lang="en-US" sz="6000" b="1" dirty="0">
                <a:solidFill>
                  <a:srgbClr val="7DC102"/>
                </a:solidFill>
                <a:latin typeface="Chalkboard" panose="03050602040202020205" pitchFamily="66" charset="77"/>
                <a:cs typeface="HelloAmazing"/>
              </a:rPr>
              <a:t>t</a:t>
            </a:r>
            <a:r>
              <a:rPr lang="en-US" sz="6000" b="1" dirty="0">
                <a:solidFill>
                  <a:srgbClr val="008000"/>
                </a:solidFill>
                <a:latin typeface="Chalkboard" panose="03050602040202020205" pitchFamily="66" charset="77"/>
                <a:cs typeface="HelloAmazing"/>
              </a:rPr>
              <a:t>i</a:t>
            </a:r>
            <a:r>
              <a:rPr lang="en-US" sz="6000" b="1" dirty="0">
                <a:solidFill>
                  <a:schemeClr val="accent1">
                    <a:lumMod val="40000"/>
                    <a:lumOff val="60000"/>
                  </a:schemeClr>
                </a:solidFill>
                <a:latin typeface="Chalkboard" panose="03050602040202020205" pitchFamily="66" charset="77"/>
                <a:cs typeface="HelloAmazing"/>
              </a:rPr>
              <a:t>n</a:t>
            </a:r>
            <a:r>
              <a:rPr lang="en-US" sz="6000" b="1" dirty="0">
                <a:solidFill>
                  <a:srgbClr val="3366FF"/>
                </a:solidFill>
                <a:latin typeface="Chalkboard" panose="03050602040202020205" pitchFamily="66" charset="77"/>
                <a:cs typeface="HelloAmazing"/>
              </a:rPr>
              <a:t>g</a:t>
            </a:r>
            <a:r>
              <a:rPr lang="en-US" sz="6000" b="1" dirty="0">
                <a:latin typeface="Chalkboard" panose="03050602040202020205" pitchFamily="66" charset="77"/>
                <a:cs typeface="HelloAmazing"/>
              </a:rPr>
              <a:t> </a:t>
            </a:r>
            <a:r>
              <a:rPr lang="en-US" sz="6000" b="1" dirty="0">
                <a:solidFill>
                  <a:schemeClr val="accent2">
                    <a:lumMod val="60000"/>
                    <a:lumOff val="40000"/>
                  </a:schemeClr>
                </a:solidFill>
                <a:latin typeface="Chalkboard" panose="03050602040202020205" pitchFamily="66" charset="77"/>
                <a:cs typeface="HelloAmazing"/>
              </a:rPr>
              <a:t>&amp;</a:t>
            </a:r>
            <a:r>
              <a:rPr lang="en-US" sz="6000" b="1" dirty="0">
                <a:latin typeface="Chalkboard" panose="03050602040202020205" pitchFamily="66" charset="77"/>
                <a:cs typeface="HelloAmazing"/>
              </a:rPr>
              <a:t> </a:t>
            </a:r>
            <a:r>
              <a:rPr lang="en-US" sz="6000" b="1" dirty="0">
                <a:solidFill>
                  <a:srgbClr val="FF00FF"/>
                </a:solidFill>
                <a:latin typeface="Chalkboard" panose="03050602040202020205" pitchFamily="66" charset="77"/>
                <a:cs typeface="HelloAmazing"/>
              </a:rPr>
              <a:t>V</a:t>
            </a:r>
            <a:r>
              <a:rPr lang="en-US" sz="6000" b="1" dirty="0">
                <a:solidFill>
                  <a:srgbClr val="FF0000"/>
                </a:solidFill>
                <a:latin typeface="Chalkboard" panose="03050602040202020205" pitchFamily="66" charset="77"/>
                <a:cs typeface="HelloAmazing"/>
              </a:rPr>
              <a:t>o</a:t>
            </a:r>
            <a:r>
              <a:rPr lang="en-US" sz="6000" b="1" dirty="0">
                <a:solidFill>
                  <a:srgbClr val="FF6600"/>
                </a:solidFill>
                <a:latin typeface="Chalkboard" panose="03050602040202020205" pitchFamily="66" charset="77"/>
                <a:cs typeface="HelloAmazing"/>
              </a:rPr>
              <a:t>l</a:t>
            </a:r>
            <a:r>
              <a:rPr lang="en-US" sz="6000" b="1" dirty="0">
                <a:solidFill>
                  <a:srgbClr val="FFFF00"/>
                </a:solidFill>
                <a:latin typeface="Chalkboard" panose="03050602040202020205" pitchFamily="66" charset="77"/>
                <a:cs typeface="HelloAmazing"/>
              </a:rPr>
              <a:t>u</a:t>
            </a:r>
            <a:r>
              <a:rPr lang="en-US" sz="6000" b="1" dirty="0">
                <a:solidFill>
                  <a:srgbClr val="7DC102"/>
                </a:solidFill>
                <a:latin typeface="Chalkboard" panose="03050602040202020205" pitchFamily="66" charset="77"/>
                <a:cs typeface="HelloAmazing"/>
              </a:rPr>
              <a:t>n</a:t>
            </a:r>
            <a:r>
              <a:rPr lang="en-US" sz="6000" b="1" dirty="0">
                <a:solidFill>
                  <a:srgbClr val="008000"/>
                </a:solidFill>
                <a:latin typeface="Chalkboard" panose="03050602040202020205" pitchFamily="66" charset="77"/>
                <a:cs typeface="HelloAmazing"/>
              </a:rPr>
              <a:t>t</a:t>
            </a:r>
            <a:r>
              <a:rPr lang="en-US" sz="6000" b="1" dirty="0">
                <a:solidFill>
                  <a:schemeClr val="accent1">
                    <a:lumMod val="40000"/>
                    <a:lumOff val="60000"/>
                  </a:schemeClr>
                </a:solidFill>
                <a:latin typeface="Chalkboard" panose="03050602040202020205" pitchFamily="66" charset="77"/>
                <a:cs typeface="HelloAmazing"/>
              </a:rPr>
              <a:t>e</a:t>
            </a:r>
            <a:r>
              <a:rPr lang="en-US" sz="6000" b="1" dirty="0">
                <a:solidFill>
                  <a:srgbClr val="3366FF"/>
                </a:solidFill>
                <a:latin typeface="Chalkboard" panose="03050602040202020205" pitchFamily="66" charset="77"/>
                <a:cs typeface="HelloAmazing"/>
              </a:rPr>
              <a:t>e</a:t>
            </a:r>
            <a:r>
              <a:rPr lang="en-US" sz="6000" b="1" dirty="0">
                <a:solidFill>
                  <a:schemeClr val="accent2">
                    <a:lumMod val="60000"/>
                    <a:lumOff val="40000"/>
                  </a:schemeClr>
                </a:solidFill>
                <a:latin typeface="Chalkboard" panose="03050602040202020205" pitchFamily="66" charset="77"/>
                <a:cs typeface="HelloAmazing"/>
              </a:rPr>
              <a:t>r</a:t>
            </a:r>
            <a:r>
              <a:rPr lang="en-US" sz="6000" b="1" dirty="0">
                <a:solidFill>
                  <a:srgbClr val="FF00FF"/>
                </a:solidFill>
                <a:latin typeface="Chalkboard" panose="03050602040202020205" pitchFamily="66" charset="77"/>
                <a:cs typeface="HelloAmazing"/>
              </a:rPr>
              <a:t>i</a:t>
            </a:r>
            <a:r>
              <a:rPr lang="en-US" sz="6000" b="1" dirty="0">
                <a:solidFill>
                  <a:srgbClr val="FF1C3B"/>
                </a:solidFill>
                <a:latin typeface="Chalkboard" panose="03050602040202020205" pitchFamily="66" charset="77"/>
                <a:cs typeface="HelloAmazing"/>
              </a:rPr>
              <a:t>n</a:t>
            </a:r>
            <a:r>
              <a:rPr lang="en-US" sz="6000" b="1" dirty="0">
                <a:solidFill>
                  <a:srgbClr val="FF6600"/>
                </a:solidFill>
                <a:latin typeface="Chalkboard" panose="03050602040202020205" pitchFamily="66" charset="77"/>
                <a:cs typeface="HelloAmazing"/>
              </a:rPr>
              <a:t>g</a:t>
            </a:r>
          </a:p>
        </p:txBody>
      </p:sp>
      <p:pic>
        <p:nvPicPr>
          <p:cNvPr id="5" name="Picture 4" descr="dji_kidilly_heart_c.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258" y="5611676"/>
            <a:ext cx="961153" cy="830511"/>
          </a:xfrm>
          <a:prstGeom prst="rect">
            <a:avLst/>
          </a:prstGeom>
        </p:spPr>
      </p:pic>
      <p:pic>
        <p:nvPicPr>
          <p:cNvPr id="6" name="Picture 5" descr="dji_kidilly_heart_c.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5460" y="5611676"/>
            <a:ext cx="961153" cy="830511"/>
          </a:xfrm>
          <a:prstGeom prst="rect">
            <a:avLst/>
          </a:prstGeom>
        </p:spPr>
      </p:pic>
      <p:pic>
        <p:nvPicPr>
          <p:cNvPr id="7" name="Picture 6" descr="dji_kidilly_heart_c.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47807" y="5611676"/>
            <a:ext cx="961153" cy="830511"/>
          </a:xfrm>
          <a:prstGeom prst="rect">
            <a:avLst/>
          </a:prstGeom>
        </p:spPr>
      </p:pic>
      <p:pic>
        <p:nvPicPr>
          <p:cNvPr id="8" name="Picture 7" descr="dji_kidilly_heart_c.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5668" y="5611676"/>
            <a:ext cx="961153" cy="830511"/>
          </a:xfrm>
          <a:prstGeom prst="rect">
            <a:avLst/>
          </a:prstGeom>
        </p:spPr>
      </p:pic>
      <p:pic>
        <p:nvPicPr>
          <p:cNvPr id="9" name="Picture 8" descr="dji_kidilly_heart_c.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1463" y="5611676"/>
            <a:ext cx="961153" cy="830511"/>
          </a:xfrm>
          <a:prstGeom prst="rect">
            <a:avLst/>
          </a:prstGeom>
        </p:spPr>
      </p:pic>
      <p:sp>
        <p:nvSpPr>
          <p:cNvPr id="11" name="Rectangle 10"/>
          <p:cNvSpPr/>
          <p:nvPr/>
        </p:nvSpPr>
        <p:spPr>
          <a:xfrm>
            <a:off x="549258" y="1265973"/>
            <a:ext cx="8221430" cy="4431983"/>
          </a:xfrm>
          <a:prstGeom prst="rect">
            <a:avLst/>
          </a:prstGeom>
        </p:spPr>
        <p:txBody>
          <a:bodyPr wrap="square">
            <a:spAutoFit/>
          </a:bodyPr>
          <a:lstStyle/>
          <a:p>
            <a:r>
              <a:rPr lang="en-US" sz="2000" dirty="0">
                <a:latin typeface="Chalkboard" panose="03050602040202020205" pitchFamily="66" charset="77"/>
                <a:cs typeface="HelloAsparagus"/>
              </a:rPr>
              <a:t>Visitors are required to check-in at the office and receive a badge prior to visiting the classroom or playground, no matter how frequently you visit or how short your visit may be. Volunteers may be needed for PE, Friday folder helpers and school wide events.</a:t>
            </a:r>
          </a:p>
          <a:p>
            <a:endParaRPr lang="en-US" sz="2000" dirty="0">
              <a:latin typeface="Chalkboard" panose="03050602040202020205" pitchFamily="66" charset="77"/>
              <a:cs typeface="HelloAsparagus"/>
            </a:endParaRPr>
          </a:p>
          <a:p>
            <a:r>
              <a:rPr lang="en-US" sz="2000" dirty="0">
                <a:latin typeface="Chalkboard" panose="03050602040202020205" pitchFamily="66" charset="77"/>
                <a:cs typeface="HelloAsparagus"/>
              </a:rPr>
              <a:t>All adults who wish to volunteer on a school campus or chaperone day field trips must register and be screened via the online </a:t>
            </a:r>
            <a:r>
              <a:rPr lang="en-US" sz="2000" b="1" dirty="0">
                <a:latin typeface="Chalkboard" panose="03050602040202020205" pitchFamily="66" charset="77"/>
                <a:cs typeface="HelloAsparagus"/>
              </a:rPr>
              <a:t>SRVUSD Volunteer Management System, Be A Mentor.</a:t>
            </a:r>
            <a:r>
              <a:rPr lang="en-US" sz="2000" dirty="0">
                <a:latin typeface="Chalkboard" panose="03050602040202020205" pitchFamily="66" charset="77"/>
                <a:cs typeface="HelloAsparagus"/>
              </a:rPr>
              <a:t> </a:t>
            </a:r>
          </a:p>
          <a:p>
            <a:endParaRPr lang="en-US" sz="2000" dirty="0">
              <a:latin typeface="Chalkboard" panose="03050602040202020205" pitchFamily="66" charset="77"/>
              <a:cs typeface="HelloAsparagus"/>
            </a:endParaRPr>
          </a:p>
          <a:p>
            <a:r>
              <a:rPr lang="en-US" sz="2000" dirty="0">
                <a:latin typeface="Chalkboard" panose="03050602040202020205" pitchFamily="66" charset="77"/>
                <a:cs typeface="HelloAsparagus"/>
              </a:rPr>
              <a:t>For more information and/or to start the process, please go to the school website (</a:t>
            </a:r>
            <a:r>
              <a:rPr lang="en-US" sz="2000" dirty="0" err="1">
                <a:latin typeface="Chalkboard" panose="03050602040202020205" pitchFamily="66" charset="77"/>
                <a:cs typeface="HelloAsparagus"/>
              </a:rPr>
              <a:t>goldenviewonline.com</a:t>
            </a:r>
            <a:r>
              <a:rPr lang="en-US" sz="2000" dirty="0">
                <a:latin typeface="Chalkboard" panose="03050602040202020205" pitchFamily="66" charset="77"/>
                <a:cs typeface="HelloAsparagus"/>
              </a:rPr>
              <a:t>). If you have questions, please call the school office. </a:t>
            </a:r>
          </a:p>
          <a:p>
            <a:endParaRPr lang="en-US" sz="2000" dirty="0">
              <a:latin typeface="Chalkboard" panose="03050602040202020205" pitchFamily="66" charset="77"/>
              <a:cs typeface="HelloAsparagus"/>
            </a:endParaRPr>
          </a:p>
          <a:p>
            <a:endParaRPr lang="en-US" sz="2200" dirty="0">
              <a:latin typeface="HelloAsparagus"/>
              <a:cs typeface="HelloAsparagus"/>
            </a:endParaRPr>
          </a:p>
        </p:txBody>
      </p:sp>
    </p:spTree>
    <p:extLst>
      <p:ext uri="{BB962C8B-B14F-4D97-AF65-F5344CB8AC3E}">
        <p14:creationId xmlns:p14="http://schemas.microsoft.com/office/powerpoint/2010/main" val="1942470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4B6C5-0217-C34C-A2BA-78AC52BB051F}"/>
              </a:ext>
            </a:extLst>
          </p:cNvPr>
          <p:cNvSpPr>
            <a:spLocks noGrp="1"/>
          </p:cNvSpPr>
          <p:nvPr>
            <p:ph type="title"/>
          </p:nvPr>
        </p:nvSpPr>
        <p:spPr/>
        <p:txBody>
          <a:bodyPr/>
          <a:lstStyle/>
          <a:p>
            <a:r>
              <a:rPr lang="en-US" dirty="0">
                <a:solidFill>
                  <a:srgbClr val="00B0F0"/>
                </a:solidFill>
                <a:latin typeface="HelloBigDeal Medium" panose="02000603000000000000" pitchFamily="2" charset="0"/>
                <a:ea typeface="HelloBigDeal Medium" panose="02000603000000000000" pitchFamily="2" charset="0"/>
              </a:rPr>
              <a:t>CLASS WEBSITE</a:t>
            </a:r>
          </a:p>
        </p:txBody>
      </p:sp>
      <p:sp>
        <p:nvSpPr>
          <p:cNvPr id="3" name="TextBox 2">
            <a:extLst>
              <a:ext uri="{FF2B5EF4-FFF2-40B4-BE49-F238E27FC236}">
                <a16:creationId xmlns:a16="http://schemas.microsoft.com/office/drawing/2014/main" id="{29395C4B-337C-1A45-8EC5-9DE827F9DC55}"/>
              </a:ext>
            </a:extLst>
          </p:cNvPr>
          <p:cNvSpPr txBox="1"/>
          <p:nvPr/>
        </p:nvSpPr>
        <p:spPr>
          <a:xfrm>
            <a:off x="427513" y="1947553"/>
            <a:ext cx="8170222" cy="3847207"/>
          </a:xfrm>
          <a:prstGeom prst="rect">
            <a:avLst/>
          </a:prstGeom>
          <a:noFill/>
        </p:spPr>
        <p:txBody>
          <a:bodyPr wrap="square" rtlCol="0">
            <a:spAutoFit/>
          </a:bodyPr>
          <a:lstStyle/>
          <a:p>
            <a:pPr algn="ctr"/>
            <a:r>
              <a:rPr lang="en-US" sz="2000" dirty="0">
                <a:solidFill>
                  <a:srgbClr val="FF6FCF"/>
                </a:solidFill>
                <a:latin typeface="HelloFirstieBigGulp Medium" panose="02000603000000000000" pitchFamily="2" charset="0"/>
                <a:ea typeface="HelloFirstieBigGulp Medium" panose="02000603000000000000" pitchFamily="2" charset="0"/>
              </a:rPr>
              <a:t>Please check the website weekly!</a:t>
            </a:r>
          </a:p>
          <a:p>
            <a:r>
              <a:rPr lang="en-US" sz="2000" dirty="0">
                <a:solidFill>
                  <a:srgbClr val="FF6FCF"/>
                </a:solidFill>
                <a:latin typeface="HelloFirstieBigGulp Medium" panose="02000603000000000000" pitchFamily="2" charset="0"/>
                <a:ea typeface="HelloFirstieBigGulp Medium" panose="02000603000000000000" pitchFamily="2" charset="0"/>
              </a:rPr>
              <a:t> </a:t>
            </a:r>
          </a:p>
          <a:p>
            <a:pPr marL="285750" indent="-285750">
              <a:buFont typeface="Apple Color Emoji" pitchFamily="2" charset="0"/>
              <a:buChar char="💛"/>
            </a:pPr>
            <a:r>
              <a:rPr lang="en-US" sz="2000" dirty="0">
                <a:solidFill>
                  <a:srgbClr val="FF6FCF"/>
                </a:solidFill>
                <a:latin typeface="HelloFirstieBigGulp Medium" panose="02000603000000000000" pitchFamily="2" charset="0"/>
                <a:ea typeface="HelloFirstieBigGulp Medium" panose="02000603000000000000" pitchFamily="2" charset="0"/>
              </a:rPr>
              <a:t> </a:t>
            </a:r>
            <a:r>
              <a:rPr lang="en-US" sz="2000" dirty="0">
                <a:solidFill>
                  <a:srgbClr val="D5FC79"/>
                </a:solidFill>
                <a:latin typeface="HelloFirstieBigGulp Medium" panose="02000603000000000000" pitchFamily="2" charset="0"/>
                <a:ea typeface="HelloFirstieBigGulp Medium" panose="02000603000000000000" pitchFamily="2" charset="0"/>
              </a:rPr>
              <a:t>class updates and reminders</a:t>
            </a:r>
          </a:p>
          <a:p>
            <a:pPr marL="285750" indent="-285750">
              <a:buFont typeface="Apple Color Emoji" pitchFamily="2" charset="0"/>
              <a:buChar char="💛"/>
            </a:pPr>
            <a:r>
              <a:rPr lang="en-US" sz="2000" dirty="0">
                <a:solidFill>
                  <a:srgbClr val="FF6FCF"/>
                </a:solidFill>
                <a:latin typeface="HelloFirstieBigGulp Medium" panose="02000603000000000000" pitchFamily="2" charset="0"/>
                <a:ea typeface="HelloFirstieBigGulp Medium" panose="02000603000000000000" pitchFamily="2" charset="0"/>
              </a:rPr>
              <a:t> </a:t>
            </a:r>
            <a:r>
              <a:rPr lang="en-US" sz="2000" dirty="0">
                <a:solidFill>
                  <a:srgbClr val="7DC102"/>
                </a:solidFill>
                <a:latin typeface="HelloFirstieBigGulp Medium" panose="02000603000000000000" pitchFamily="2" charset="0"/>
                <a:ea typeface="HelloFirstieBigGulp Medium" panose="02000603000000000000" pitchFamily="2" charset="0"/>
              </a:rPr>
              <a:t>upcoming dates and events</a:t>
            </a:r>
          </a:p>
          <a:p>
            <a:pPr marL="285750" indent="-285750">
              <a:buFont typeface="Apple Color Emoji" pitchFamily="2" charset="0"/>
              <a:buChar char="💛"/>
            </a:pPr>
            <a:r>
              <a:rPr lang="en-US" sz="2000" dirty="0">
                <a:solidFill>
                  <a:srgbClr val="FF6FCF"/>
                </a:solidFill>
                <a:latin typeface="HelloFirstieBigGulp Medium" panose="02000603000000000000" pitchFamily="2" charset="0"/>
                <a:ea typeface="HelloFirstieBigGulp Medium" panose="02000603000000000000" pitchFamily="2" charset="0"/>
              </a:rPr>
              <a:t> </a:t>
            </a:r>
            <a:r>
              <a:rPr lang="en-US" sz="2000" dirty="0">
                <a:solidFill>
                  <a:srgbClr val="00FFFF"/>
                </a:solidFill>
                <a:latin typeface="HelloFirstieBigGulp Medium" panose="02000603000000000000" pitchFamily="2" charset="0"/>
                <a:ea typeface="HelloFirstieBigGulp Medium" panose="02000603000000000000" pitchFamily="2" charset="0"/>
              </a:rPr>
              <a:t>sign ups for parties, conferences and volunteer   </a:t>
            </a:r>
          </a:p>
          <a:p>
            <a:r>
              <a:rPr lang="en-US" sz="2000" dirty="0">
                <a:solidFill>
                  <a:srgbClr val="00FFFF"/>
                </a:solidFill>
                <a:latin typeface="HelloFirstieBigGulp Medium" panose="02000603000000000000" pitchFamily="2" charset="0"/>
                <a:ea typeface="HelloFirstieBigGulp Medium" panose="02000603000000000000" pitchFamily="2" charset="0"/>
              </a:rPr>
              <a:t>     opportunities</a:t>
            </a:r>
          </a:p>
          <a:p>
            <a:pPr marL="285750" indent="-285750">
              <a:buFont typeface="Apple Color Emoji" pitchFamily="2" charset="0"/>
              <a:buChar char="💛"/>
            </a:pPr>
            <a:r>
              <a:rPr lang="en-US" sz="2000" dirty="0">
                <a:solidFill>
                  <a:srgbClr val="FF6FCF"/>
                </a:solidFill>
                <a:latin typeface="HelloFirstieBigGulp Medium" panose="02000603000000000000" pitchFamily="2" charset="0"/>
                <a:ea typeface="HelloFirstieBigGulp Medium" panose="02000603000000000000" pitchFamily="2" charset="0"/>
              </a:rPr>
              <a:t> </a:t>
            </a:r>
            <a:r>
              <a:rPr lang="en-US" sz="2000" dirty="0">
                <a:solidFill>
                  <a:srgbClr val="FF00FF"/>
                </a:solidFill>
                <a:latin typeface="HelloFirstieBigGulp Medium" panose="02000603000000000000" pitchFamily="2" charset="0"/>
                <a:ea typeface="HelloFirstieBigGulp Medium" panose="02000603000000000000" pitchFamily="2" charset="0"/>
              </a:rPr>
              <a:t>links to school website, scholastic books, class information</a:t>
            </a:r>
          </a:p>
          <a:p>
            <a:pPr marL="285750" indent="-285750">
              <a:buFont typeface="Apple Color Emoji" pitchFamily="2" charset="0"/>
              <a:buChar char="💛"/>
            </a:pPr>
            <a:endParaRPr lang="en-US" sz="2000" dirty="0">
              <a:solidFill>
                <a:srgbClr val="FF00FF"/>
              </a:solidFill>
              <a:latin typeface="HelloFirstieBigGulp Medium" panose="02000603000000000000" pitchFamily="2" charset="0"/>
              <a:ea typeface="HelloFirstieBigGulp Medium" panose="02000603000000000000" pitchFamily="2" charset="0"/>
            </a:endParaRPr>
          </a:p>
          <a:p>
            <a:pPr algn="ctr"/>
            <a:r>
              <a:rPr lang="en-US" sz="2800" dirty="0">
                <a:solidFill>
                  <a:srgbClr val="FF6FCF"/>
                </a:solidFill>
                <a:latin typeface="HelloFirstieBigGulp Medium" panose="02000603000000000000" pitchFamily="2" charset="0"/>
                <a:ea typeface="HelloFirstieBigGulp Medium" panose="02000603000000000000" pitchFamily="2" charset="0"/>
                <a:hlinkClick r:id="rId2"/>
              </a:rPr>
              <a:t>http://tkgators.weebly.com</a:t>
            </a:r>
            <a:endParaRPr lang="en-US" sz="2800" dirty="0">
              <a:solidFill>
                <a:srgbClr val="FF6FCF"/>
              </a:solidFill>
              <a:latin typeface="HelloFirstieBigGulp Medium" panose="02000603000000000000" pitchFamily="2" charset="0"/>
              <a:ea typeface="HelloFirstieBigGulp Medium" panose="02000603000000000000" pitchFamily="2" charset="0"/>
            </a:endParaRPr>
          </a:p>
          <a:p>
            <a:pPr algn="ctr"/>
            <a:endParaRPr lang="en-US" sz="2800" dirty="0">
              <a:solidFill>
                <a:srgbClr val="FF6FCF"/>
              </a:solidFill>
              <a:latin typeface="HelloFirstieBigGulp Medium" panose="02000603000000000000" pitchFamily="2" charset="0"/>
              <a:ea typeface="HelloFirstieBigGulp Medium" panose="02000603000000000000" pitchFamily="2" charset="0"/>
            </a:endParaRPr>
          </a:p>
          <a:p>
            <a:pPr algn="ctr"/>
            <a:endParaRPr lang="en-US" sz="2800" dirty="0">
              <a:solidFill>
                <a:srgbClr val="FF6FCF"/>
              </a:solidFill>
              <a:latin typeface="HelloFirstieBigGulp Medium" panose="02000603000000000000" pitchFamily="2" charset="0"/>
              <a:ea typeface="HelloFirstieBigGulp Medium" panose="02000603000000000000" pitchFamily="2" charset="0"/>
            </a:endParaRPr>
          </a:p>
        </p:txBody>
      </p:sp>
    </p:spTree>
    <p:extLst>
      <p:ext uri="{BB962C8B-B14F-4D97-AF65-F5344CB8AC3E}">
        <p14:creationId xmlns:p14="http://schemas.microsoft.com/office/powerpoint/2010/main" val="1146737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48098"/>
            <a:ext cx="7770813" cy="4616325"/>
          </a:xfrm>
        </p:spPr>
        <p:txBody>
          <a:bodyPr>
            <a:noAutofit/>
          </a:bodyPr>
          <a:lstStyle/>
          <a:p>
            <a:br>
              <a:rPr lang="en-US" sz="6000" dirty="0">
                <a:solidFill>
                  <a:schemeClr val="accent2">
                    <a:lumMod val="60000"/>
                    <a:lumOff val="40000"/>
                  </a:schemeClr>
                </a:solidFill>
                <a:latin typeface="Pond Free Me" pitchFamily="2" charset="0"/>
                <a:cs typeface="HelloAsparagus"/>
              </a:rPr>
            </a:br>
            <a:r>
              <a:rPr lang="en-US" sz="6000" dirty="0">
                <a:solidFill>
                  <a:schemeClr val="accent2">
                    <a:lumMod val="60000"/>
                    <a:lumOff val="40000"/>
                  </a:schemeClr>
                </a:solidFill>
                <a:latin typeface="Pond Free Me" pitchFamily="2" charset="0"/>
                <a:cs typeface="HelloAsparagus"/>
              </a:rPr>
              <a:t>T</a:t>
            </a:r>
            <a:r>
              <a:rPr lang="en-US" sz="6000" dirty="0">
                <a:solidFill>
                  <a:srgbClr val="3366FF"/>
                </a:solidFill>
                <a:latin typeface="Pond Free Me" pitchFamily="2" charset="0"/>
                <a:cs typeface="HelloAsparagus"/>
              </a:rPr>
              <a:t>H</a:t>
            </a:r>
            <a:r>
              <a:rPr lang="en-US" sz="6000" dirty="0">
                <a:solidFill>
                  <a:schemeClr val="accent1">
                    <a:lumMod val="40000"/>
                    <a:lumOff val="60000"/>
                  </a:schemeClr>
                </a:solidFill>
                <a:latin typeface="Pond Free Me" pitchFamily="2" charset="0"/>
                <a:cs typeface="HelloAsparagus"/>
              </a:rPr>
              <a:t>A</a:t>
            </a:r>
            <a:r>
              <a:rPr lang="en-US" sz="6000" dirty="0">
                <a:solidFill>
                  <a:srgbClr val="008000"/>
                </a:solidFill>
                <a:latin typeface="Pond Free Me" pitchFamily="2" charset="0"/>
                <a:cs typeface="HelloAsparagus"/>
              </a:rPr>
              <a:t>N</a:t>
            </a:r>
            <a:r>
              <a:rPr lang="en-US" sz="6000" dirty="0">
                <a:solidFill>
                  <a:srgbClr val="7DC102"/>
                </a:solidFill>
                <a:latin typeface="Pond Free Me" pitchFamily="2" charset="0"/>
                <a:cs typeface="HelloAsparagus"/>
              </a:rPr>
              <a:t>K</a:t>
            </a:r>
            <a:r>
              <a:rPr lang="en-US" sz="6000" dirty="0">
                <a:latin typeface="Pond Free Me" pitchFamily="2" charset="0"/>
                <a:cs typeface="HelloAsparagus"/>
              </a:rPr>
              <a:t> </a:t>
            </a:r>
            <a:r>
              <a:rPr lang="en-US" sz="6000" dirty="0">
                <a:solidFill>
                  <a:srgbClr val="FFFF00"/>
                </a:solidFill>
                <a:latin typeface="Pond Free Me" pitchFamily="2" charset="0"/>
                <a:cs typeface="HelloAsparagus"/>
              </a:rPr>
              <a:t>Y</a:t>
            </a:r>
            <a:r>
              <a:rPr lang="en-US" sz="6000" dirty="0">
                <a:solidFill>
                  <a:srgbClr val="FF6600"/>
                </a:solidFill>
                <a:latin typeface="Pond Free Me" pitchFamily="2" charset="0"/>
                <a:cs typeface="HelloAsparagus"/>
              </a:rPr>
              <a:t>O</a:t>
            </a:r>
            <a:r>
              <a:rPr lang="en-US" sz="6000" dirty="0">
                <a:solidFill>
                  <a:srgbClr val="FF1C3B"/>
                </a:solidFill>
                <a:latin typeface="Pond Free Me" pitchFamily="2" charset="0"/>
                <a:cs typeface="HelloAsparagus"/>
              </a:rPr>
              <a:t>U</a:t>
            </a:r>
            <a:br>
              <a:rPr lang="en-US" sz="6000" dirty="0">
                <a:latin typeface="Pond Free Me" pitchFamily="2" charset="0"/>
                <a:cs typeface="HelloAsparagus"/>
              </a:rPr>
            </a:br>
            <a:r>
              <a:rPr lang="en-US" sz="6000" dirty="0">
                <a:solidFill>
                  <a:srgbClr val="FF00FF"/>
                </a:solidFill>
                <a:latin typeface="Pond Free Me" pitchFamily="2" charset="0"/>
                <a:cs typeface="HelloAsparagus"/>
              </a:rPr>
              <a:t>F</a:t>
            </a:r>
            <a:r>
              <a:rPr lang="en-US" sz="6000" dirty="0">
                <a:solidFill>
                  <a:srgbClr val="FF6FCF"/>
                </a:solidFill>
                <a:latin typeface="Pond Free Me" pitchFamily="2" charset="0"/>
                <a:cs typeface="HelloAsparagus"/>
              </a:rPr>
              <a:t>O</a:t>
            </a:r>
            <a:r>
              <a:rPr lang="en-US" sz="6000" dirty="0">
                <a:solidFill>
                  <a:schemeClr val="tx2"/>
                </a:solidFill>
                <a:latin typeface="Pond Free Me" pitchFamily="2" charset="0"/>
                <a:cs typeface="HelloAsparagus"/>
              </a:rPr>
              <a:t>R</a:t>
            </a:r>
            <a:r>
              <a:rPr lang="en-US" sz="6000" dirty="0">
                <a:latin typeface="Pond Free Me" pitchFamily="2" charset="0"/>
                <a:cs typeface="HelloAsparagus"/>
              </a:rPr>
              <a:t> </a:t>
            </a:r>
            <a:r>
              <a:rPr lang="en-US" sz="6000" dirty="0">
                <a:solidFill>
                  <a:srgbClr val="B070D4"/>
                </a:solidFill>
                <a:latin typeface="Pond Free Me" pitchFamily="2" charset="0"/>
                <a:cs typeface="HelloAsparagus"/>
              </a:rPr>
              <a:t>C</a:t>
            </a:r>
            <a:r>
              <a:rPr lang="en-US" sz="6000" dirty="0">
                <a:solidFill>
                  <a:srgbClr val="3366FF"/>
                </a:solidFill>
                <a:latin typeface="Pond Free Me" pitchFamily="2" charset="0"/>
                <a:cs typeface="HelloAsparagus"/>
              </a:rPr>
              <a:t>O</a:t>
            </a:r>
            <a:r>
              <a:rPr lang="en-US" sz="6000" dirty="0">
                <a:solidFill>
                  <a:srgbClr val="9ED0F1"/>
                </a:solidFill>
                <a:latin typeface="Pond Free Me" pitchFamily="2" charset="0"/>
                <a:cs typeface="HelloAsparagus"/>
              </a:rPr>
              <a:t>M</a:t>
            </a:r>
            <a:r>
              <a:rPr lang="en-US" sz="6000" dirty="0">
                <a:solidFill>
                  <a:srgbClr val="008000"/>
                </a:solidFill>
                <a:latin typeface="Pond Free Me" pitchFamily="2" charset="0"/>
                <a:cs typeface="HelloAsparagus"/>
              </a:rPr>
              <a:t>I</a:t>
            </a:r>
            <a:r>
              <a:rPr lang="en-US" sz="6000" dirty="0">
                <a:solidFill>
                  <a:srgbClr val="7DC102"/>
                </a:solidFill>
                <a:latin typeface="Pond Free Me" pitchFamily="2" charset="0"/>
                <a:cs typeface="HelloAsparagus"/>
              </a:rPr>
              <a:t>N</a:t>
            </a:r>
            <a:r>
              <a:rPr lang="en-US" sz="6000" dirty="0">
                <a:solidFill>
                  <a:srgbClr val="FFFF00"/>
                </a:solidFill>
                <a:latin typeface="Pond Free Me" pitchFamily="2" charset="0"/>
                <a:cs typeface="HelloAsparagus"/>
              </a:rPr>
              <a:t>G</a:t>
            </a:r>
            <a:r>
              <a:rPr lang="en-US" sz="6000" dirty="0">
                <a:solidFill>
                  <a:srgbClr val="FF6600"/>
                </a:solidFill>
                <a:latin typeface="Pond Free Me" pitchFamily="2" charset="0"/>
                <a:cs typeface="HelloAsparagus"/>
              </a:rPr>
              <a:t>!</a:t>
            </a:r>
            <a:r>
              <a:rPr lang="en-US" sz="6000" dirty="0">
                <a:solidFill>
                  <a:srgbClr val="FF1C3B"/>
                </a:solidFill>
                <a:latin typeface="Pond Free Me" pitchFamily="2" charset="0"/>
                <a:cs typeface="HelloAsparagus"/>
              </a:rPr>
              <a:t>!</a:t>
            </a:r>
            <a:r>
              <a:rPr lang="en-US" sz="6000" dirty="0">
                <a:solidFill>
                  <a:srgbClr val="FF00FF"/>
                </a:solidFill>
                <a:latin typeface="Pond Free Me" pitchFamily="2" charset="0"/>
                <a:cs typeface="HelloAsparagus"/>
              </a:rPr>
              <a:t>!</a:t>
            </a:r>
            <a:br>
              <a:rPr lang="en-US" sz="6000" dirty="0">
                <a:solidFill>
                  <a:srgbClr val="FF00FF"/>
                </a:solidFill>
                <a:latin typeface="Chalkboard" panose="03050602040202020205" pitchFamily="66" charset="77"/>
                <a:cs typeface="HelloAsparagus"/>
              </a:rPr>
            </a:br>
            <a:br>
              <a:rPr lang="en-US" sz="6000" dirty="0">
                <a:solidFill>
                  <a:srgbClr val="FF00FF"/>
                </a:solidFill>
                <a:latin typeface="Chalkboard" panose="03050602040202020205" pitchFamily="66" charset="77"/>
                <a:cs typeface="HelloAsparagus"/>
              </a:rPr>
            </a:br>
            <a:r>
              <a:rPr lang="en-US" dirty="0">
                <a:solidFill>
                  <a:schemeClr val="accent6">
                    <a:lumMod val="40000"/>
                    <a:lumOff val="60000"/>
                  </a:schemeClr>
                </a:solidFill>
                <a:latin typeface="Chalkboard" panose="03050602040202020205" pitchFamily="66" charset="77"/>
                <a:cs typeface="HelloAsparagus"/>
              </a:rPr>
              <a:t>LOOKING FORWARD TO</a:t>
            </a:r>
            <a:br>
              <a:rPr lang="en-US" dirty="0">
                <a:solidFill>
                  <a:schemeClr val="accent6">
                    <a:lumMod val="40000"/>
                    <a:lumOff val="60000"/>
                  </a:schemeClr>
                </a:solidFill>
                <a:latin typeface="Chalkboard" panose="03050602040202020205" pitchFamily="66" charset="77"/>
                <a:cs typeface="HelloAsparagus"/>
              </a:rPr>
            </a:br>
            <a:r>
              <a:rPr lang="en-US" dirty="0">
                <a:solidFill>
                  <a:schemeClr val="accent6">
                    <a:lumMod val="40000"/>
                    <a:lumOff val="60000"/>
                  </a:schemeClr>
                </a:solidFill>
                <a:latin typeface="Chalkboard" panose="03050602040202020205" pitchFamily="66" charset="77"/>
                <a:cs typeface="HelloAsparagus"/>
              </a:rPr>
              <a:t>A GREAT YEAR</a:t>
            </a:r>
            <a:br>
              <a:rPr lang="en-US" dirty="0">
                <a:solidFill>
                  <a:schemeClr val="accent6">
                    <a:lumMod val="40000"/>
                    <a:lumOff val="60000"/>
                  </a:schemeClr>
                </a:solidFill>
                <a:latin typeface="Chalkboard" panose="03050602040202020205" pitchFamily="66" charset="77"/>
                <a:cs typeface="HelloAsparagus"/>
              </a:rPr>
            </a:br>
            <a:br>
              <a:rPr lang="en-US" sz="3600" dirty="0">
                <a:solidFill>
                  <a:srgbClr val="CCFFCC"/>
                </a:solidFill>
                <a:latin typeface="Chalkboard" panose="03050602040202020205" pitchFamily="66" charset="77"/>
                <a:cs typeface="HelloAsparagus"/>
              </a:rPr>
            </a:br>
            <a:endParaRPr lang="en-US" sz="3600" dirty="0">
              <a:solidFill>
                <a:srgbClr val="CCFFCC"/>
              </a:solidFill>
              <a:latin typeface="Chalkboard" panose="03050602040202020205" pitchFamily="66" charset="77"/>
              <a:cs typeface="HelloAsparagus"/>
            </a:endParaRPr>
          </a:p>
        </p:txBody>
      </p:sp>
      <p:pic>
        <p:nvPicPr>
          <p:cNvPr id="3" name="Picture 2" descr="00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4" y="0"/>
            <a:ext cx="9144000" cy="2123851"/>
          </a:xfrm>
          <a:prstGeom prst="rect">
            <a:avLst/>
          </a:prstGeom>
        </p:spPr>
      </p:pic>
    </p:spTree>
    <p:extLst>
      <p:ext uri="{BB962C8B-B14F-4D97-AF65-F5344CB8AC3E}">
        <p14:creationId xmlns:p14="http://schemas.microsoft.com/office/powerpoint/2010/main" val="1762157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5049" y="348043"/>
            <a:ext cx="7770813" cy="1429871"/>
          </a:xfrm>
        </p:spPr>
        <p:txBody>
          <a:bodyPr/>
          <a:lstStyle/>
          <a:p>
            <a:r>
              <a:rPr lang="en-US" dirty="0">
                <a:solidFill>
                  <a:srgbClr val="FF0000"/>
                </a:solidFill>
                <a:latin typeface="HelloAsparagus"/>
                <a:cs typeface="HelloAsparagus"/>
              </a:rPr>
              <a:t>    </a:t>
            </a:r>
            <a:r>
              <a:rPr lang="en-US" dirty="0">
                <a:solidFill>
                  <a:srgbClr val="F86BCA"/>
                </a:solidFill>
                <a:latin typeface="Chalkboard" panose="03050602040202020205" pitchFamily="66" charset="77"/>
                <a:cs typeface="HelloAsparagus"/>
              </a:rPr>
              <a:t>Going to be Absent?</a:t>
            </a:r>
          </a:p>
        </p:txBody>
      </p:sp>
      <p:pic>
        <p:nvPicPr>
          <p:cNvPr id="3" name="Picture 2" descr="01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6" y="88992"/>
            <a:ext cx="9144000" cy="2880360"/>
          </a:xfrm>
          <a:prstGeom prst="rect">
            <a:avLst/>
          </a:prstGeom>
        </p:spPr>
      </p:pic>
      <p:sp>
        <p:nvSpPr>
          <p:cNvPr id="7" name="Rectangle 6"/>
          <p:cNvSpPr/>
          <p:nvPr/>
        </p:nvSpPr>
        <p:spPr>
          <a:xfrm>
            <a:off x="233926" y="2136339"/>
            <a:ext cx="8688680" cy="3416320"/>
          </a:xfrm>
          <a:prstGeom prst="rect">
            <a:avLst/>
          </a:prstGeom>
        </p:spPr>
        <p:txBody>
          <a:bodyPr wrap="square">
            <a:spAutoFit/>
          </a:bodyPr>
          <a:lstStyle/>
          <a:p>
            <a:endParaRPr lang="en-US" dirty="0"/>
          </a:p>
          <a:p>
            <a:endParaRPr lang="en-US" dirty="0"/>
          </a:p>
          <a:p>
            <a:endParaRPr lang="en-US" dirty="0"/>
          </a:p>
          <a:p>
            <a:endParaRPr lang="en-US" dirty="0"/>
          </a:p>
          <a:p>
            <a:pPr marL="342900" indent="-342900">
              <a:buFont typeface="Wingdings" charset="2"/>
              <a:buChar char="ü"/>
            </a:pPr>
            <a:r>
              <a:rPr lang="en-US" sz="2400" dirty="0">
                <a:latin typeface="KB3CandyStripes Medium" panose="02000603000000000000" pitchFamily="2" charset="0"/>
                <a:ea typeface="KB3CandyStripes Medium" panose="02000603000000000000" pitchFamily="2" charset="0"/>
                <a:cs typeface="HelloAsparagus"/>
              </a:rPr>
              <a:t>Call the school attendance line </a:t>
            </a:r>
            <a:r>
              <a:rPr lang="en-US" sz="2400" b="1" dirty="0">
                <a:latin typeface="KB3CandyStripes Medium" panose="02000603000000000000" pitchFamily="2" charset="0"/>
                <a:ea typeface="KB3CandyStripes Medium" panose="02000603000000000000" pitchFamily="2" charset="0"/>
                <a:cs typeface="HelloAsparagus"/>
              </a:rPr>
              <a:t>(855-2798)</a:t>
            </a:r>
            <a:r>
              <a:rPr lang="en-US" sz="2400" dirty="0">
                <a:latin typeface="KB3CandyStripes Medium" panose="02000603000000000000" pitchFamily="2" charset="0"/>
                <a:ea typeface="KB3CandyStripes Medium" panose="02000603000000000000" pitchFamily="2" charset="0"/>
                <a:cs typeface="HelloAsparagus"/>
              </a:rPr>
              <a:t> to report your child’s absence from school. </a:t>
            </a:r>
          </a:p>
          <a:p>
            <a:pPr marL="342900" indent="-342900">
              <a:lnSpc>
                <a:spcPct val="150000"/>
              </a:lnSpc>
              <a:buFont typeface="Wingdings" charset="2"/>
              <a:buChar char="ü"/>
            </a:pPr>
            <a:r>
              <a:rPr lang="en-US" sz="2400" dirty="0">
                <a:latin typeface="KB3CandyStripes Medium" panose="02000603000000000000" pitchFamily="2" charset="0"/>
                <a:ea typeface="KB3CandyStripes Medium" panose="02000603000000000000" pitchFamily="2" charset="0"/>
                <a:cs typeface="HelloAsparagus"/>
              </a:rPr>
              <a:t>Please let us know if your child will be absent. </a:t>
            </a:r>
          </a:p>
          <a:p>
            <a:pPr marL="342900" indent="-342900">
              <a:lnSpc>
                <a:spcPct val="150000"/>
              </a:lnSpc>
              <a:buFont typeface="Wingdings" charset="2"/>
              <a:buChar char="ü"/>
            </a:pPr>
            <a:r>
              <a:rPr lang="en-US" sz="2400" dirty="0">
                <a:latin typeface="KB3CandyStripes Medium" panose="02000603000000000000" pitchFamily="2" charset="0"/>
                <a:ea typeface="KB3CandyStripes Medium" panose="02000603000000000000" pitchFamily="2" charset="0"/>
                <a:cs typeface="HelloAsparagus"/>
              </a:rPr>
              <a:t>Independent studies can be coordinated in the front office.</a:t>
            </a:r>
          </a:p>
          <a:p>
            <a:endParaRPr lang="en-US" sz="2400" dirty="0">
              <a:solidFill>
                <a:srgbClr val="FFFFFF"/>
              </a:solidFill>
              <a:latin typeface="HelloAsparagus"/>
              <a:cs typeface="HelloAsparagus"/>
            </a:endParaRPr>
          </a:p>
        </p:txBody>
      </p:sp>
    </p:spTree>
    <p:extLst>
      <p:ext uri="{BB962C8B-B14F-4D97-AF65-F5344CB8AC3E}">
        <p14:creationId xmlns:p14="http://schemas.microsoft.com/office/powerpoint/2010/main" val="2953271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b="1" dirty="0">
                <a:solidFill>
                  <a:schemeClr val="accent2">
                    <a:lumMod val="75000"/>
                  </a:schemeClr>
                </a:solidFill>
                <a:latin typeface="Ckfunky Medium" panose="02000603000000000000" pitchFamily="2" charset="0"/>
                <a:ea typeface="Ckfunky Medium" panose="02000603000000000000" pitchFamily="2" charset="0"/>
                <a:cs typeface="Architects Daughter"/>
              </a:rPr>
              <a:t>H</a:t>
            </a:r>
            <a:r>
              <a:rPr lang="en-US" b="1" dirty="0">
                <a:solidFill>
                  <a:srgbClr val="0000FF"/>
                </a:solidFill>
                <a:latin typeface="Ckfunky Medium" panose="02000603000000000000" pitchFamily="2" charset="0"/>
                <a:ea typeface="Ckfunky Medium" panose="02000603000000000000" pitchFamily="2" charset="0"/>
                <a:cs typeface="Architects Daughter"/>
              </a:rPr>
              <a:t>a</a:t>
            </a:r>
            <a:r>
              <a:rPr lang="en-US" b="1" dirty="0">
                <a:solidFill>
                  <a:schemeClr val="accent1">
                    <a:lumMod val="60000"/>
                    <a:lumOff val="40000"/>
                  </a:schemeClr>
                </a:solidFill>
                <a:latin typeface="Ckfunky Medium" panose="02000603000000000000" pitchFamily="2" charset="0"/>
                <a:ea typeface="Ckfunky Medium" panose="02000603000000000000" pitchFamily="2" charset="0"/>
                <a:cs typeface="Architects Daughter"/>
              </a:rPr>
              <a:t>p</a:t>
            </a:r>
            <a:r>
              <a:rPr lang="en-US" b="1" dirty="0">
                <a:solidFill>
                  <a:srgbClr val="008000"/>
                </a:solidFill>
                <a:latin typeface="Ckfunky Medium" panose="02000603000000000000" pitchFamily="2" charset="0"/>
                <a:ea typeface="Ckfunky Medium" panose="02000603000000000000" pitchFamily="2" charset="0"/>
                <a:cs typeface="Architects Daughter"/>
              </a:rPr>
              <a:t>p</a:t>
            </a:r>
            <a:r>
              <a:rPr lang="en-US" b="1" dirty="0">
                <a:solidFill>
                  <a:srgbClr val="7DC102"/>
                </a:solidFill>
                <a:latin typeface="Ckfunky Medium" panose="02000603000000000000" pitchFamily="2" charset="0"/>
                <a:ea typeface="Ckfunky Medium" panose="02000603000000000000" pitchFamily="2" charset="0"/>
                <a:cs typeface="Architects Daughter"/>
              </a:rPr>
              <a:t>y</a:t>
            </a:r>
            <a:r>
              <a:rPr lang="en-US" b="1" dirty="0">
                <a:latin typeface="Ckfunky Medium" panose="02000603000000000000" pitchFamily="2" charset="0"/>
                <a:ea typeface="Ckfunky Medium" panose="02000603000000000000" pitchFamily="2" charset="0"/>
                <a:cs typeface="Architects Daughter"/>
              </a:rPr>
              <a:t> </a:t>
            </a:r>
            <a:r>
              <a:rPr lang="en-US" b="1" dirty="0">
                <a:solidFill>
                  <a:srgbClr val="FFFF00"/>
                </a:solidFill>
                <a:latin typeface="Ckfunky Medium" panose="02000603000000000000" pitchFamily="2" charset="0"/>
                <a:ea typeface="Ckfunky Medium" panose="02000603000000000000" pitchFamily="2" charset="0"/>
                <a:cs typeface="Architects Daughter"/>
              </a:rPr>
              <a:t>B</a:t>
            </a:r>
            <a:r>
              <a:rPr lang="en-US" b="1" dirty="0">
                <a:solidFill>
                  <a:srgbClr val="FF6600"/>
                </a:solidFill>
                <a:latin typeface="Ckfunky Medium" panose="02000603000000000000" pitchFamily="2" charset="0"/>
                <a:ea typeface="Ckfunky Medium" panose="02000603000000000000" pitchFamily="2" charset="0"/>
                <a:cs typeface="Architects Daughter"/>
              </a:rPr>
              <a:t>i</a:t>
            </a:r>
            <a:r>
              <a:rPr lang="en-US" b="1" dirty="0">
                <a:solidFill>
                  <a:srgbClr val="FF0000"/>
                </a:solidFill>
                <a:latin typeface="Ckfunky Medium" panose="02000603000000000000" pitchFamily="2" charset="0"/>
                <a:ea typeface="Ckfunky Medium" panose="02000603000000000000" pitchFamily="2" charset="0"/>
                <a:cs typeface="Architects Daughter"/>
              </a:rPr>
              <a:t>r</a:t>
            </a:r>
            <a:r>
              <a:rPr lang="en-US" b="1" dirty="0">
                <a:solidFill>
                  <a:srgbClr val="FF1C3B"/>
                </a:solidFill>
                <a:latin typeface="Ckfunky Medium" panose="02000603000000000000" pitchFamily="2" charset="0"/>
                <a:ea typeface="Ckfunky Medium" panose="02000603000000000000" pitchFamily="2" charset="0"/>
                <a:cs typeface="Architects Daughter"/>
              </a:rPr>
              <a:t>t</a:t>
            </a:r>
            <a:r>
              <a:rPr lang="en-US" b="1" dirty="0">
                <a:solidFill>
                  <a:schemeClr val="accent3">
                    <a:lumMod val="40000"/>
                    <a:lumOff val="60000"/>
                  </a:schemeClr>
                </a:solidFill>
                <a:latin typeface="Ckfunky Medium" panose="02000603000000000000" pitchFamily="2" charset="0"/>
                <a:ea typeface="Ckfunky Medium" panose="02000603000000000000" pitchFamily="2" charset="0"/>
                <a:cs typeface="Architects Daughter"/>
              </a:rPr>
              <a:t>h</a:t>
            </a:r>
            <a:r>
              <a:rPr lang="en-US" b="1" dirty="0">
                <a:solidFill>
                  <a:srgbClr val="562374"/>
                </a:solidFill>
                <a:latin typeface="Ckfunky Medium" panose="02000603000000000000" pitchFamily="2" charset="0"/>
                <a:ea typeface="Ckfunky Medium" panose="02000603000000000000" pitchFamily="2" charset="0"/>
                <a:cs typeface="Architects Daughter"/>
              </a:rPr>
              <a:t>d</a:t>
            </a:r>
            <a:r>
              <a:rPr lang="en-US" b="1" dirty="0">
                <a:solidFill>
                  <a:srgbClr val="0000FF"/>
                </a:solidFill>
                <a:latin typeface="Ckfunky Medium" panose="02000603000000000000" pitchFamily="2" charset="0"/>
                <a:ea typeface="Ckfunky Medium" panose="02000603000000000000" pitchFamily="2" charset="0"/>
                <a:cs typeface="Architects Daughter"/>
              </a:rPr>
              <a:t>a</a:t>
            </a:r>
            <a:r>
              <a:rPr lang="en-US" b="1" dirty="0">
                <a:solidFill>
                  <a:srgbClr val="6EB8EA"/>
                </a:solidFill>
                <a:latin typeface="Ckfunky Medium" panose="02000603000000000000" pitchFamily="2" charset="0"/>
                <a:ea typeface="Ckfunky Medium" panose="02000603000000000000" pitchFamily="2" charset="0"/>
                <a:cs typeface="Architects Daughter"/>
              </a:rPr>
              <a:t>y</a:t>
            </a:r>
            <a:r>
              <a:rPr lang="en-US" b="1" dirty="0">
                <a:latin typeface="Ckfunky Medium" panose="02000603000000000000" pitchFamily="2" charset="0"/>
                <a:ea typeface="Ckfunky Medium" panose="02000603000000000000" pitchFamily="2" charset="0"/>
                <a:cs typeface="Architects Daughter"/>
              </a:rPr>
              <a:t> </a:t>
            </a:r>
            <a:r>
              <a:rPr lang="en-US" b="1" dirty="0">
                <a:solidFill>
                  <a:srgbClr val="008000"/>
                </a:solidFill>
                <a:latin typeface="Ckfunky Medium" panose="02000603000000000000" pitchFamily="2" charset="0"/>
                <a:ea typeface="Ckfunky Medium" panose="02000603000000000000" pitchFamily="2" charset="0"/>
                <a:cs typeface="Architects Daughter"/>
              </a:rPr>
              <a:t>t</a:t>
            </a:r>
            <a:r>
              <a:rPr lang="en-US" b="1" dirty="0">
                <a:solidFill>
                  <a:srgbClr val="7DC102"/>
                </a:solidFill>
                <a:latin typeface="Ckfunky Medium" panose="02000603000000000000" pitchFamily="2" charset="0"/>
                <a:ea typeface="Ckfunky Medium" panose="02000603000000000000" pitchFamily="2" charset="0"/>
                <a:cs typeface="Architects Daughter"/>
              </a:rPr>
              <a:t>o</a:t>
            </a:r>
            <a:r>
              <a:rPr lang="en-US" b="1" dirty="0">
                <a:latin typeface="Ckfunky Medium" panose="02000603000000000000" pitchFamily="2" charset="0"/>
                <a:ea typeface="Ckfunky Medium" panose="02000603000000000000" pitchFamily="2" charset="0"/>
                <a:cs typeface="Architects Daughter"/>
              </a:rPr>
              <a:t> </a:t>
            </a:r>
            <a:r>
              <a:rPr lang="en-US" b="1" dirty="0">
                <a:solidFill>
                  <a:srgbClr val="FFFF00"/>
                </a:solidFill>
                <a:latin typeface="Ckfunky Medium" panose="02000603000000000000" pitchFamily="2" charset="0"/>
                <a:ea typeface="Ckfunky Medium" panose="02000603000000000000" pitchFamily="2" charset="0"/>
                <a:cs typeface="Architects Daughter"/>
              </a:rPr>
              <a:t>y</a:t>
            </a:r>
            <a:r>
              <a:rPr lang="en-US" b="1" dirty="0">
                <a:solidFill>
                  <a:srgbClr val="FF6600"/>
                </a:solidFill>
                <a:latin typeface="Ckfunky Medium" panose="02000603000000000000" pitchFamily="2" charset="0"/>
                <a:ea typeface="Ckfunky Medium" panose="02000603000000000000" pitchFamily="2" charset="0"/>
                <a:cs typeface="Architects Daughter"/>
              </a:rPr>
              <a:t>o</a:t>
            </a:r>
            <a:r>
              <a:rPr lang="en-US" b="1" dirty="0">
                <a:solidFill>
                  <a:srgbClr val="FF0000"/>
                </a:solidFill>
                <a:latin typeface="Ckfunky Medium" panose="02000603000000000000" pitchFamily="2" charset="0"/>
                <a:ea typeface="Ckfunky Medium" panose="02000603000000000000" pitchFamily="2" charset="0"/>
                <a:cs typeface="Architects Daughter"/>
              </a:rPr>
              <a:t>u</a:t>
            </a:r>
            <a:r>
              <a:rPr lang="en-US" b="1" dirty="0">
                <a:solidFill>
                  <a:srgbClr val="FF1C3B"/>
                </a:solidFill>
                <a:latin typeface="Ckfunky Medium" panose="02000603000000000000" pitchFamily="2" charset="0"/>
                <a:ea typeface="Ckfunky Medium" panose="02000603000000000000" pitchFamily="2" charset="0"/>
                <a:cs typeface="Architects Daughter"/>
              </a:rPr>
              <a:t>…</a:t>
            </a:r>
          </a:p>
        </p:txBody>
      </p:sp>
      <p:sp>
        <p:nvSpPr>
          <p:cNvPr id="3" name="Rectangle 2"/>
          <p:cNvSpPr/>
          <p:nvPr/>
        </p:nvSpPr>
        <p:spPr>
          <a:xfrm>
            <a:off x="685799" y="1859340"/>
            <a:ext cx="7952753" cy="4399667"/>
          </a:xfrm>
          <a:prstGeom prst="rect">
            <a:avLst/>
          </a:prstGeom>
        </p:spPr>
        <p:txBody>
          <a:bodyPr wrap="square">
            <a:spAutoFit/>
          </a:bodyPr>
          <a:lstStyle/>
          <a:p>
            <a:pPr>
              <a:lnSpc>
                <a:spcPct val="130000"/>
              </a:lnSpc>
            </a:pPr>
            <a:r>
              <a:rPr lang="en-US" b="1" dirty="0">
                <a:latin typeface="Janda Silly Monkey" panose="02000506000000020004" pitchFamily="2" charset="77"/>
                <a:cs typeface="Architects Daughter"/>
              </a:rPr>
              <a:t>We will celebrate at school with special activities, stories, and songs for the birthday child. </a:t>
            </a:r>
          </a:p>
          <a:p>
            <a:pPr>
              <a:lnSpc>
                <a:spcPct val="130000"/>
              </a:lnSpc>
            </a:pPr>
            <a:endParaRPr lang="en-US" b="1" dirty="0">
              <a:latin typeface="Janda Silly Monkey" panose="02000506000000020004" pitchFamily="2" charset="77"/>
              <a:cs typeface="Architects Daughter"/>
            </a:endParaRPr>
          </a:p>
          <a:p>
            <a:pPr>
              <a:lnSpc>
                <a:spcPct val="130000"/>
              </a:lnSpc>
            </a:pPr>
            <a:r>
              <a:rPr lang="en-US" b="1" dirty="0">
                <a:latin typeface="Janda Silly Monkey" panose="02000506000000020004" pitchFamily="2" charset="77"/>
                <a:cs typeface="Architects Daughter"/>
              </a:rPr>
              <a:t>Children may share ONE small (</a:t>
            </a:r>
            <a:r>
              <a:rPr lang="en-US" b="1" u="sng" dirty="0">
                <a:latin typeface="Janda Silly Monkey" panose="02000506000000020004" pitchFamily="2" charset="77"/>
                <a:cs typeface="Architects Daughter"/>
              </a:rPr>
              <a:t>NON-FOOD</a:t>
            </a:r>
            <a:r>
              <a:rPr lang="en-US" b="1" dirty="0">
                <a:latin typeface="Janda Silly Monkey" panose="02000506000000020004" pitchFamily="2" charset="77"/>
                <a:cs typeface="Architects Daughter"/>
              </a:rPr>
              <a:t>) treat with their friends (a pencil, a sticker, an eraser, etc.) or donate a book to our class library. This is entirely optional. </a:t>
            </a:r>
          </a:p>
          <a:p>
            <a:pPr>
              <a:lnSpc>
                <a:spcPct val="130000"/>
              </a:lnSpc>
            </a:pPr>
            <a:endParaRPr lang="en-US" b="1" dirty="0">
              <a:latin typeface="Janda Silly Monkey" panose="02000506000000020004" pitchFamily="2" charset="77"/>
              <a:cs typeface="Architects Daughter"/>
            </a:endParaRPr>
          </a:p>
          <a:p>
            <a:pPr>
              <a:lnSpc>
                <a:spcPct val="130000"/>
              </a:lnSpc>
            </a:pPr>
            <a:r>
              <a:rPr lang="en-US" b="1" dirty="0">
                <a:latin typeface="Janda Silly Monkey" panose="02000506000000020004" pitchFamily="2" charset="77"/>
                <a:cs typeface="Architects Daughter"/>
              </a:rPr>
              <a:t>No goody bags, please. You may send the treat to school with your child the day you wish to celebrate. </a:t>
            </a:r>
          </a:p>
          <a:p>
            <a:pPr>
              <a:lnSpc>
                <a:spcPct val="130000"/>
              </a:lnSpc>
            </a:pPr>
            <a:endParaRPr lang="en-US" b="1" dirty="0">
              <a:latin typeface="Janda Silly Monkey" panose="02000506000000020004" pitchFamily="2" charset="77"/>
              <a:cs typeface="Architects Daughter"/>
            </a:endParaRPr>
          </a:p>
          <a:p>
            <a:pPr>
              <a:lnSpc>
                <a:spcPct val="130000"/>
              </a:lnSpc>
            </a:pPr>
            <a:r>
              <a:rPr lang="en-US" b="1" dirty="0">
                <a:latin typeface="Janda Silly Monkey" panose="02000506000000020004" pitchFamily="2" charset="77"/>
                <a:cs typeface="Architects Daughter"/>
              </a:rPr>
              <a:t>Invitations can be given to the teacher to put in Friday folders, ONLY if you are including the whole class.</a:t>
            </a:r>
          </a:p>
        </p:txBody>
      </p:sp>
    </p:spTree>
    <p:extLst>
      <p:ext uri="{BB962C8B-B14F-4D97-AF65-F5344CB8AC3E}">
        <p14:creationId xmlns:p14="http://schemas.microsoft.com/office/powerpoint/2010/main" val="82967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160207"/>
            <a:ext cx="7772400" cy="886806"/>
          </a:xfrm>
        </p:spPr>
        <p:txBody>
          <a:bodyPr/>
          <a:lstStyle/>
          <a:p>
            <a:r>
              <a:rPr lang="en-US" b="1" dirty="0">
                <a:latin typeface="Ckgoodandfat Medium" panose="02000603000000000000" pitchFamily="2" charset="0"/>
                <a:ea typeface="Ckgoodandfat Medium" panose="02000603000000000000" pitchFamily="2" charset="0"/>
                <a:cs typeface="HelloAmazingReally"/>
              </a:rPr>
              <a:t>COMMUNICATION</a:t>
            </a:r>
          </a:p>
        </p:txBody>
      </p:sp>
      <p:sp>
        <p:nvSpPr>
          <p:cNvPr id="3" name="Subtitle 2"/>
          <p:cNvSpPr>
            <a:spLocks noGrp="1"/>
          </p:cNvSpPr>
          <p:nvPr>
            <p:ph type="subTitle" idx="1"/>
          </p:nvPr>
        </p:nvSpPr>
        <p:spPr/>
        <p:txBody>
          <a:bodyPr>
            <a:noAutofit/>
          </a:bodyPr>
          <a:lstStyle/>
          <a:p>
            <a:r>
              <a:rPr lang="en-US" sz="3600" dirty="0">
                <a:solidFill>
                  <a:schemeClr val="accent6">
                    <a:lumMod val="60000"/>
                    <a:lumOff val="40000"/>
                  </a:schemeClr>
                </a:solidFill>
                <a:latin typeface="Janda Silly Monkey" panose="02000506000000020004" pitchFamily="2" charset="77"/>
                <a:cs typeface="HelloAmazingReally"/>
              </a:rPr>
              <a:t>Weekly emails and website updates!</a:t>
            </a:r>
          </a:p>
          <a:p>
            <a:r>
              <a:rPr lang="en-US" sz="3600" dirty="0">
                <a:solidFill>
                  <a:schemeClr val="accent6">
                    <a:lumMod val="60000"/>
                    <a:lumOff val="40000"/>
                  </a:schemeClr>
                </a:solidFill>
                <a:latin typeface="Janda Silly Monkey" panose="02000506000000020004" pitchFamily="2" charset="77"/>
                <a:cs typeface="HelloAmazingReally"/>
              </a:rPr>
              <a:t>Always email me with any concerns!</a:t>
            </a:r>
          </a:p>
        </p:txBody>
      </p:sp>
      <p:pic>
        <p:nvPicPr>
          <p:cNvPr id="7" name="Picture Placeholder 6" descr="dji_kidilly_computer_c.png"/>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l="-34970" t="-7375" r="-30467" b="-8207"/>
          <a:stretch/>
        </p:blipFill>
        <p:spPr>
          <a:xfrm rot="21540000">
            <a:off x="1927243" y="231071"/>
            <a:ext cx="5173241" cy="3177799"/>
          </a:xfrm>
        </p:spPr>
      </p:pic>
      <p:sp>
        <p:nvSpPr>
          <p:cNvPr id="8" name="TextBox 7"/>
          <p:cNvSpPr txBox="1"/>
          <p:nvPr/>
        </p:nvSpPr>
        <p:spPr>
          <a:xfrm>
            <a:off x="317471" y="3760097"/>
            <a:ext cx="8387918" cy="400110"/>
          </a:xfrm>
          <a:prstGeom prst="rect">
            <a:avLst/>
          </a:prstGeom>
          <a:noFill/>
        </p:spPr>
        <p:txBody>
          <a:bodyPr wrap="square" rtlCol="0">
            <a:spAutoFit/>
          </a:bodyPr>
          <a:lstStyle/>
          <a:p>
            <a:pPr algn="ctr"/>
            <a:r>
              <a:rPr lang="en-US" sz="2000" dirty="0">
                <a:solidFill>
                  <a:srgbClr val="6ED6C4"/>
                </a:solidFill>
                <a:latin typeface="Janda Silly Monkey" panose="02000506000000020004" pitchFamily="2" charset="77"/>
                <a:cs typeface="HelloAmazingReally"/>
              </a:rPr>
              <a:t>Always check the Golden View Website for school wide news! </a:t>
            </a:r>
          </a:p>
        </p:txBody>
      </p:sp>
    </p:spTree>
    <p:extLst>
      <p:ext uri="{BB962C8B-B14F-4D97-AF65-F5344CB8AC3E}">
        <p14:creationId xmlns:p14="http://schemas.microsoft.com/office/powerpoint/2010/main" val="983888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a:solidFill>
                  <a:srgbClr val="FF0000"/>
                </a:solidFill>
                <a:latin typeface="KB3CandyCurls" panose="02000500000000000000" pitchFamily="2" charset="77"/>
                <a:ea typeface="Ckfunky Medium" panose="02000603000000000000" pitchFamily="2" charset="0"/>
                <a:cs typeface="HelloAmazingReally"/>
              </a:rPr>
              <a:t>Conferences</a:t>
            </a:r>
          </a:p>
        </p:txBody>
      </p:sp>
      <p:sp>
        <p:nvSpPr>
          <p:cNvPr id="5" name="Content Placeholder 4"/>
          <p:cNvSpPr>
            <a:spLocks noGrp="1"/>
          </p:cNvSpPr>
          <p:nvPr>
            <p:ph idx="1"/>
          </p:nvPr>
        </p:nvSpPr>
        <p:spPr/>
        <p:txBody>
          <a:bodyPr>
            <a:noAutofit/>
          </a:bodyPr>
          <a:lstStyle/>
          <a:p>
            <a:pPr marL="0" indent="0" algn="ctr">
              <a:lnSpc>
                <a:spcPct val="120000"/>
              </a:lnSpc>
              <a:buNone/>
            </a:pPr>
            <a:r>
              <a:rPr lang="en-US" sz="2400" dirty="0">
                <a:solidFill>
                  <a:schemeClr val="accent5"/>
                </a:solidFill>
                <a:effectLst/>
                <a:latin typeface="Chalkboard" panose="03050602040202020205" pitchFamily="66" charset="77"/>
                <a:cs typeface="HelloAmazingReally"/>
              </a:rPr>
              <a:t>Parent/teacher conferences will be held during a week in October, with days set aside in March. </a:t>
            </a:r>
          </a:p>
          <a:p>
            <a:pPr marL="0" indent="0" algn="ctr">
              <a:lnSpc>
                <a:spcPct val="120000"/>
              </a:lnSpc>
              <a:buNone/>
            </a:pPr>
            <a:r>
              <a:rPr lang="en-US" sz="2400" dirty="0">
                <a:solidFill>
                  <a:schemeClr val="accent5"/>
                </a:solidFill>
                <a:effectLst/>
                <a:latin typeface="Chalkboard" panose="03050602040202020205" pitchFamily="66" charset="77"/>
                <a:cs typeface="HelloAmazingReally"/>
              </a:rPr>
              <a:t>Report cards go home twice a year. One in December and one in June.</a:t>
            </a:r>
          </a:p>
          <a:p>
            <a:pPr marL="0" indent="0" algn="ctr">
              <a:lnSpc>
                <a:spcPct val="120000"/>
              </a:lnSpc>
              <a:buNone/>
            </a:pPr>
            <a:endParaRPr lang="en-US" sz="3600" dirty="0">
              <a:solidFill>
                <a:srgbClr val="F86BCA"/>
              </a:solidFill>
              <a:effectLst/>
              <a:latin typeface="HelloAmazingReally"/>
              <a:cs typeface="HelloAmazingReally"/>
            </a:endParaRPr>
          </a:p>
        </p:txBody>
      </p:sp>
      <p:pic>
        <p:nvPicPr>
          <p:cNvPr id="7" name="Picture 6" descr="dji_kidilly_applesmile_c.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5400" y="4405746"/>
            <a:ext cx="1450848" cy="1720418"/>
          </a:xfrm>
          <a:prstGeom prst="rect">
            <a:avLst/>
          </a:prstGeom>
        </p:spPr>
      </p:pic>
    </p:spTree>
    <p:extLst>
      <p:ext uri="{BB962C8B-B14F-4D97-AF65-F5344CB8AC3E}">
        <p14:creationId xmlns:p14="http://schemas.microsoft.com/office/powerpoint/2010/main" val="103601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Dj Bowtie"/>
                <a:cs typeface="Dj Bowtie"/>
              </a:rPr>
              <a:t> </a:t>
            </a:r>
            <a:r>
              <a:rPr lang="en-US" dirty="0">
                <a:latin typeface="Chalkboard" panose="03050602040202020205" pitchFamily="66" charset="77"/>
                <a:cs typeface="Dj Bowtie"/>
              </a:rPr>
              <a:t>Curriculum</a:t>
            </a:r>
          </a:p>
        </p:txBody>
      </p:sp>
      <p:pic>
        <p:nvPicPr>
          <p:cNvPr id="3" name="Picture 2" descr="00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7529"/>
            <a:ext cx="9027037" cy="1738079"/>
          </a:xfrm>
          <a:prstGeom prst="rect">
            <a:avLst/>
          </a:prstGeom>
        </p:spPr>
      </p:pic>
      <p:sp>
        <p:nvSpPr>
          <p:cNvPr id="5" name="Rectangle 4"/>
          <p:cNvSpPr/>
          <p:nvPr/>
        </p:nvSpPr>
        <p:spPr>
          <a:xfrm>
            <a:off x="367598" y="2431552"/>
            <a:ext cx="8488172" cy="4093428"/>
          </a:xfrm>
          <a:prstGeom prst="rect">
            <a:avLst/>
          </a:prstGeom>
        </p:spPr>
        <p:txBody>
          <a:bodyPr wrap="square">
            <a:spAutoFit/>
          </a:bodyPr>
          <a:lstStyle/>
          <a:p>
            <a:pPr marL="285750" indent="-285750">
              <a:buFont typeface="Wingdings" charset="2"/>
              <a:buChar char="ü"/>
            </a:pPr>
            <a:r>
              <a:rPr lang="en-US" sz="2000" dirty="0">
                <a:latin typeface="Chalkboard" panose="03050602040202020205" pitchFamily="66" charset="77"/>
                <a:cs typeface="HelloAsparagus"/>
              </a:rPr>
              <a:t>Aligns the Pre-School Foundations with the Kindergarten Common Core Standards </a:t>
            </a:r>
          </a:p>
          <a:p>
            <a:endParaRPr lang="en-US" sz="2000" dirty="0">
              <a:latin typeface="Chalkboard" panose="03050602040202020205" pitchFamily="66" charset="77"/>
              <a:cs typeface="HelloAsparagus"/>
            </a:endParaRPr>
          </a:p>
          <a:p>
            <a:pPr marL="285750" indent="-285750">
              <a:buFont typeface="Wingdings" charset="2"/>
              <a:buChar char="ü"/>
            </a:pPr>
            <a:r>
              <a:rPr lang="en-US" sz="2000" dirty="0">
                <a:latin typeface="Chalkboard" panose="03050602040202020205" pitchFamily="66" charset="77"/>
                <a:cs typeface="HelloAsparagus"/>
              </a:rPr>
              <a:t>Our core curriculum includes social/emotional development, work habits, large and small motor development, language and literacy, mathematics, science, social science and history, art, technology, and music. </a:t>
            </a:r>
          </a:p>
          <a:p>
            <a:endParaRPr lang="en-US" sz="2000" dirty="0">
              <a:latin typeface="Chalkboard" panose="03050602040202020205" pitchFamily="66" charset="77"/>
              <a:cs typeface="HelloAsparagus"/>
            </a:endParaRPr>
          </a:p>
          <a:p>
            <a:pPr marL="285750" indent="-285750">
              <a:buFont typeface="Wingdings" charset="2"/>
              <a:buChar char="ü"/>
            </a:pPr>
            <a:r>
              <a:rPr lang="en-US" sz="2000" dirty="0">
                <a:latin typeface="Chalkboard" panose="03050602040202020205" pitchFamily="66" charset="77"/>
                <a:cs typeface="HelloAsparagus"/>
              </a:rPr>
              <a:t>We work on large motor development through our P.E. program, movement activities, and daily playground play. </a:t>
            </a:r>
          </a:p>
          <a:p>
            <a:endParaRPr lang="en-US" sz="2000" dirty="0">
              <a:latin typeface="Chalkboard" panose="03050602040202020205" pitchFamily="66" charset="77"/>
              <a:cs typeface="HelloAsparagus"/>
            </a:endParaRPr>
          </a:p>
          <a:p>
            <a:pPr marL="285750" indent="-285750">
              <a:buFont typeface="Wingdings" charset="2"/>
              <a:buChar char="ü"/>
            </a:pPr>
            <a:r>
              <a:rPr lang="en-US" sz="2000" dirty="0">
                <a:latin typeface="Chalkboard" panose="03050602040202020205" pitchFamily="66" charset="77"/>
                <a:cs typeface="HelloAsparagus"/>
              </a:rPr>
              <a:t>Small motor development focus is on scissor skills, pencil/crayon grip, and handwriting. </a:t>
            </a:r>
          </a:p>
        </p:txBody>
      </p:sp>
    </p:spTree>
    <p:extLst>
      <p:ext uri="{BB962C8B-B14F-4D97-AF65-F5344CB8AC3E}">
        <p14:creationId xmlns:p14="http://schemas.microsoft.com/office/powerpoint/2010/main" val="1599147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Dj Bowtie"/>
                <a:cs typeface="Dj Bowtie"/>
              </a:rPr>
              <a:t> </a:t>
            </a:r>
            <a:r>
              <a:rPr lang="en-US" dirty="0">
                <a:latin typeface="Chalkboard" panose="03050602040202020205" pitchFamily="66" charset="77"/>
                <a:cs typeface="Dj Bowtie"/>
              </a:rPr>
              <a:t>Curriculum cont’d</a:t>
            </a:r>
          </a:p>
        </p:txBody>
      </p:sp>
      <p:pic>
        <p:nvPicPr>
          <p:cNvPr id="3" name="Picture 2" descr="00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5958"/>
            <a:ext cx="9027037" cy="1659059"/>
          </a:xfrm>
          <a:prstGeom prst="rect">
            <a:avLst/>
          </a:prstGeom>
        </p:spPr>
      </p:pic>
      <p:sp>
        <p:nvSpPr>
          <p:cNvPr id="4" name="Rectangle 3"/>
          <p:cNvSpPr/>
          <p:nvPr/>
        </p:nvSpPr>
        <p:spPr>
          <a:xfrm>
            <a:off x="367598" y="2551436"/>
            <a:ext cx="8488172" cy="3693319"/>
          </a:xfrm>
          <a:prstGeom prst="rect">
            <a:avLst/>
          </a:prstGeom>
        </p:spPr>
        <p:txBody>
          <a:bodyPr wrap="square">
            <a:spAutoFit/>
          </a:bodyPr>
          <a:lstStyle/>
          <a:p>
            <a:pPr marL="342900" indent="-342900">
              <a:buFont typeface="Wingdings" charset="2"/>
              <a:buChar char="ü"/>
            </a:pPr>
            <a:r>
              <a:rPr lang="en-US" dirty="0">
                <a:latin typeface="Chalkboard" panose="03050602040202020205" pitchFamily="66" charset="77"/>
                <a:cs typeface="HelloAsparagus"/>
              </a:rPr>
              <a:t>We use a balanced literacy approach to work on letter recognition, handwriting, phonemic awareness (beginning sounds and rhyming), print concepts, story awareness and storytelling, and journal writing. We encourage children to see themselves as readers and writers!</a:t>
            </a:r>
          </a:p>
          <a:p>
            <a:r>
              <a:rPr lang="en-US" dirty="0">
                <a:latin typeface="Chalkboard" panose="03050602040202020205" pitchFamily="66" charset="77"/>
                <a:cs typeface="HelloAsparagus"/>
              </a:rPr>
              <a:t> </a:t>
            </a:r>
          </a:p>
          <a:p>
            <a:pPr marL="342900" indent="-342900">
              <a:buFont typeface="Wingdings" charset="2"/>
              <a:buChar char="ü"/>
            </a:pPr>
            <a:r>
              <a:rPr lang="en-US" dirty="0">
                <a:latin typeface="Chalkboard" panose="03050602040202020205" pitchFamily="66" charset="77"/>
                <a:cs typeface="HelloAsparagus"/>
              </a:rPr>
              <a:t>Our math focus is on mathematical reasoning and problem solving, number sense, rote counting, one-to-one correspondence, numeral recognition, comparing, sorting, graphing, patterning, shapes, and colors.</a:t>
            </a:r>
          </a:p>
          <a:p>
            <a:r>
              <a:rPr lang="en-US" dirty="0">
                <a:latin typeface="Chalkboard" panose="03050602040202020205" pitchFamily="66" charset="77"/>
                <a:cs typeface="HelloAsparagus"/>
              </a:rPr>
              <a:t> </a:t>
            </a:r>
          </a:p>
          <a:p>
            <a:pPr marL="342900" indent="-342900">
              <a:buFont typeface="Wingdings" charset="2"/>
              <a:buChar char="ü"/>
            </a:pPr>
            <a:r>
              <a:rPr lang="en-US" dirty="0">
                <a:latin typeface="Chalkboard" panose="03050602040202020205" pitchFamily="66" charset="77"/>
                <a:cs typeface="HelloAsparagus"/>
              </a:rPr>
              <a:t>Science and Social Science and History is integrated through the language arts curriculum and includes the themes of school, friends, family, community, five senses, seasons, animals, construction, city/country, growing and changing, and cultural diversity. </a:t>
            </a:r>
          </a:p>
        </p:txBody>
      </p:sp>
    </p:spTree>
    <p:extLst>
      <p:ext uri="{BB962C8B-B14F-4D97-AF65-F5344CB8AC3E}">
        <p14:creationId xmlns:p14="http://schemas.microsoft.com/office/powerpoint/2010/main" val="786305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3766"/>
            <a:ext cx="7770813" cy="1411620"/>
          </a:xfrm>
        </p:spPr>
        <p:txBody>
          <a:bodyPr/>
          <a:lstStyle/>
          <a:p>
            <a:br>
              <a:rPr lang="en-US" sz="6000" dirty="0">
                <a:latin typeface="KG Wake Me Up"/>
                <a:cs typeface="KG Wake Me Up"/>
              </a:rPr>
            </a:br>
            <a:br>
              <a:rPr lang="en-US" sz="6000" dirty="0">
                <a:latin typeface="KG Wake Me Up"/>
                <a:cs typeface="KG Wake Me Up"/>
              </a:rPr>
            </a:br>
            <a:br>
              <a:rPr lang="en-US" sz="6000" dirty="0">
                <a:latin typeface="KG Wake Me Up"/>
                <a:cs typeface="KG Wake Me Up"/>
              </a:rPr>
            </a:br>
            <a:br>
              <a:rPr lang="en-US" sz="6000" dirty="0">
                <a:latin typeface="KG Wake Me Up"/>
                <a:cs typeface="KG Wake Me Up"/>
              </a:rPr>
            </a:br>
            <a:br>
              <a:rPr lang="en-US" sz="6000" dirty="0">
                <a:latin typeface="KG Wake Me Up"/>
                <a:cs typeface="KG Wake Me Up"/>
              </a:rPr>
            </a:br>
            <a:br>
              <a:rPr lang="en-US" sz="6000" dirty="0">
                <a:latin typeface="KG Wake Me Up"/>
                <a:cs typeface="KG Wake Me Up"/>
              </a:rPr>
            </a:br>
            <a:br>
              <a:rPr lang="en-US" sz="6000" dirty="0">
                <a:latin typeface="KG Wake Me Up"/>
                <a:cs typeface="KG Wake Me Up"/>
              </a:rPr>
            </a:br>
            <a:br>
              <a:rPr lang="en-US" sz="6000" dirty="0">
                <a:latin typeface="KG Wake Me Up"/>
                <a:cs typeface="KG Wake Me Up"/>
              </a:rPr>
            </a:br>
            <a:br>
              <a:rPr lang="en-US" sz="6000" dirty="0">
                <a:latin typeface="KG Wake Me Up"/>
                <a:cs typeface="KG Wake Me Up"/>
              </a:rPr>
            </a:br>
            <a:br>
              <a:rPr lang="en-US" sz="6000" dirty="0">
                <a:latin typeface="KG Wake Me Up"/>
                <a:cs typeface="KG Wake Me Up"/>
              </a:rPr>
            </a:br>
            <a:br>
              <a:rPr lang="en-US" sz="6000" dirty="0">
                <a:latin typeface="KG Wake Me Up"/>
                <a:cs typeface="KG Wake Me Up"/>
              </a:rPr>
            </a:br>
            <a:br>
              <a:rPr lang="en-US" sz="6000" dirty="0">
                <a:latin typeface="KG Wake Me Up"/>
                <a:cs typeface="KG Wake Me Up"/>
              </a:rPr>
            </a:br>
            <a:br>
              <a:rPr lang="en-US" sz="6000" dirty="0">
                <a:latin typeface="KG Wake Me Up"/>
                <a:cs typeface="KG Wake Me Up"/>
              </a:rPr>
            </a:br>
            <a:r>
              <a:rPr lang="en-US" sz="6000" dirty="0">
                <a:solidFill>
                  <a:schemeClr val="tx2"/>
                </a:solidFill>
                <a:latin typeface="HelloBigDeal Medium" panose="02000603000000000000" pitchFamily="2" charset="0"/>
                <a:ea typeface="HelloBigDeal Medium" panose="02000603000000000000" pitchFamily="2" charset="0"/>
                <a:cs typeface="KG Wake Me Up"/>
              </a:rPr>
              <a:t>Dismissal</a:t>
            </a:r>
            <a:br>
              <a:rPr lang="en-US" sz="6000" dirty="0">
                <a:solidFill>
                  <a:schemeClr val="tx2"/>
                </a:solidFill>
                <a:latin typeface="Chalkboard" panose="03050602040202020205" pitchFamily="66" charset="77"/>
                <a:cs typeface="KG Wake Me Up"/>
              </a:rPr>
            </a:br>
            <a:endParaRPr lang="en-US" sz="6000" dirty="0">
              <a:solidFill>
                <a:schemeClr val="tx2"/>
              </a:solidFill>
              <a:latin typeface="Chalkboard" panose="03050602040202020205" pitchFamily="66" charset="77"/>
              <a:cs typeface="KG Wake Me Up"/>
            </a:endParaRPr>
          </a:p>
        </p:txBody>
      </p:sp>
      <p:sp>
        <p:nvSpPr>
          <p:cNvPr id="4" name="Text Placeholder 3"/>
          <p:cNvSpPr>
            <a:spLocks noGrp="1"/>
          </p:cNvSpPr>
          <p:nvPr>
            <p:ph type="body" idx="1"/>
          </p:nvPr>
        </p:nvSpPr>
        <p:spPr>
          <a:xfrm>
            <a:off x="685800" y="1341913"/>
            <a:ext cx="7770813" cy="2696688"/>
          </a:xfrm>
        </p:spPr>
        <p:txBody>
          <a:bodyPr>
            <a:noAutofit/>
          </a:bodyPr>
          <a:lstStyle/>
          <a:p>
            <a:r>
              <a:rPr lang="en-US" sz="2400" dirty="0">
                <a:solidFill>
                  <a:schemeClr val="accent2">
                    <a:lumMod val="60000"/>
                    <a:lumOff val="40000"/>
                  </a:schemeClr>
                </a:solidFill>
                <a:effectLst/>
                <a:latin typeface="Chalkboard" panose="03050602040202020205" pitchFamily="66" charset="77"/>
                <a:cs typeface="Architects Daughter"/>
              </a:rPr>
              <a:t>ALL </a:t>
            </a:r>
            <a:r>
              <a:rPr lang="en-US" sz="2400" b="1" dirty="0">
                <a:solidFill>
                  <a:schemeClr val="accent2">
                    <a:lumMod val="60000"/>
                    <a:lumOff val="40000"/>
                  </a:schemeClr>
                </a:solidFill>
                <a:effectLst/>
                <a:latin typeface="Chalkboard" panose="03050602040202020205" pitchFamily="66" charset="77"/>
                <a:cs typeface="Architects Daughter"/>
              </a:rPr>
              <a:t>children</a:t>
            </a:r>
            <a:r>
              <a:rPr lang="en-US" sz="2400" dirty="0">
                <a:solidFill>
                  <a:schemeClr val="accent2">
                    <a:lumMod val="60000"/>
                    <a:lumOff val="40000"/>
                  </a:schemeClr>
                </a:solidFill>
                <a:effectLst/>
                <a:latin typeface="Chalkboard" panose="03050602040202020205" pitchFamily="66" charset="77"/>
                <a:cs typeface="Architects Daughter"/>
              </a:rPr>
              <a:t> will be dismissed from the</a:t>
            </a:r>
            <a:r>
              <a:rPr lang="en-US" sz="2400" b="1" dirty="0">
                <a:solidFill>
                  <a:schemeClr val="accent2">
                    <a:lumMod val="60000"/>
                    <a:lumOff val="40000"/>
                  </a:schemeClr>
                </a:solidFill>
                <a:effectLst/>
                <a:latin typeface="Chalkboard" panose="03050602040202020205" pitchFamily="66" charset="77"/>
                <a:cs typeface="Architects Daughter"/>
              </a:rPr>
              <a:t> </a:t>
            </a:r>
          </a:p>
          <a:p>
            <a:r>
              <a:rPr lang="en-US" sz="2400" b="1" dirty="0">
                <a:solidFill>
                  <a:srgbClr val="3366FF"/>
                </a:solidFill>
                <a:effectLst/>
                <a:latin typeface="Chalkboard" panose="03050602040202020205" pitchFamily="66" charset="77"/>
                <a:cs typeface="Architects Daughter"/>
              </a:rPr>
              <a:t>classroom. </a:t>
            </a:r>
            <a:r>
              <a:rPr lang="en-US" sz="2400" dirty="0">
                <a:solidFill>
                  <a:srgbClr val="3366FF"/>
                </a:solidFill>
                <a:effectLst/>
                <a:latin typeface="Chalkboard" panose="03050602040202020205" pitchFamily="66" charset="77"/>
                <a:cs typeface="Architects Daughter"/>
              </a:rPr>
              <a:t>To pick up your child, please park </a:t>
            </a:r>
          </a:p>
          <a:p>
            <a:r>
              <a:rPr lang="en-US" sz="2400" dirty="0">
                <a:solidFill>
                  <a:schemeClr val="accent1">
                    <a:lumMod val="40000"/>
                    <a:lumOff val="60000"/>
                  </a:schemeClr>
                </a:solidFill>
                <a:effectLst/>
                <a:latin typeface="Chalkboard" panose="03050602040202020205" pitchFamily="66" charset="77"/>
                <a:cs typeface="Architects Daughter"/>
              </a:rPr>
              <a:t>in the parking lot or on the street</a:t>
            </a:r>
            <a:r>
              <a:rPr lang="en-US" sz="2400" b="1" dirty="0">
                <a:solidFill>
                  <a:schemeClr val="accent1">
                    <a:lumMod val="40000"/>
                    <a:lumOff val="60000"/>
                  </a:schemeClr>
                </a:solidFill>
                <a:effectLst/>
                <a:latin typeface="Chalkboard" panose="03050602040202020205" pitchFamily="66" charset="77"/>
                <a:cs typeface="Architects Daughter"/>
              </a:rPr>
              <a:t> dismissed </a:t>
            </a:r>
          </a:p>
          <a:p>
            <a:r>
              <a:rPr lang="en-US" sz="2400" b="1" dirty="0">
                <a:solidFill>
                  <a:schemeClr val="accent5"/>
                </a:solidFill>
                <a:effectLst/>
                <a:latin typeface="Chalkboard" panose="03050602040202020205" pitchFamily="66" charset="77"/>
                <a:cs typeface="Architects Daughter"/>
              </a:rPr>
              <a:t>at the Kindergarten playground.  </a:t>
            </a:r>
            <a:endParaRPr lang="en-US" sz="2400" dirty="0">
              <a:solidFill>
                <a:schemeClr val="accent5"/>
              </a:solidFill>
              <a:effectLst/>
              <a:latin typeface="Chalkboard" panose="03050602040202020205" pitchFamily="66" charset="77"/>
              <a:cs typeface="Architects Daughter"/>
            </a:endParaRPr>
          </a:p>
          <a:p>
            <a:r>
              <a:rPr lang="en-US" sz="2400" dirty="0">
                <a:effectLst/>
                <a:latin typeface="Chalkboard" panose="03050602040202020205" pitchFamily="66" charset="77"/>
                <a:cs typeface="Architects Daughter"/>
              </a:rPr>
              <a:t> </a:t>
            </a:r>
          </a:p>
          <a:p>
            <a:r>
              <a:rPr lang="en-US" sz="2400" dirty="0">
                <a:solidFill>
                  <a:srgbClr val="7DC102"/>
                </a:solidFill>
                <a:effectLst/>
                <a:latin typeface="Chalkboard" panose="03050602040202020205" pitchFamily="66" charset="77"/>
                <a:cs typeface="Architects Daughter"/>
              </a:rPr>
              <a:t>Children will be released to parents one at a </a:t>
            </a:r>
          </a:p>
          <a:p>
            <a:r>
              <a:rPr lang="en-US" sz="2400" dirty="0">
                <a:solidFill>
                  <a:srgbClr val="FFFF00"/>
                </a:solidFill>
                <a:effectLst/>
                <a:latin typeface="Chalkboard" panose="03050602040202020205" pitchFamily="66" charset="77"/>
                <a:cs typeface="Architects Daughter"/>
              </a:rPr>
              <a:t>time—please be patient as we get to know </a:t>
            </a:r>
          </a:p>
          <a:p>
            <a:r>
              <a:rPr lang="en-US" sz="2400" dirty="0">
                <a:solidFill>
                  <a:srgbClr val="FF6600"/>
                </a:solidFill>
                <a:effectLst/>
                <a:latin typeface="Chalkboard" panose="03050602040202020205" pitchFamily="66" charset="77"/>
                <a:cs typeface="Architects Daughter"/>
              </a:rPr>
              <a:t>you. </a:t>
            </a:r>
            <a:r>
              <a:rPr lang="en-US" sz="2400" b="1" dirty="0">
                <a:solidFill>
                  <a:srgbClr val="FF6600"/>
                </a:solidFill>
                <a:effectLst/>
                <a:latin typeface="Chalkboard" panose="03050602040202020205" pitchFamily="66" charset="77"/>
                <a:cs typeface="Architects Daughter"/>
              </a:rPr>
              <a:t>Playing on the playground after school </a:t>
            </a:r>
          </a:p>
          <a:p>
            <a:r>
              <a:rPr lang="en-US" sz="2400" b="1" dirty="0">
                <a:solidFill>
                  <a:srgbClr val="FF0000"/>
                </a:solidFill>
                <a:effectLst/>
                <a:latin typeface="Chalkboard" panose="03050602040202020205" pitchFamily="66" charset="77"/>
                <a:cs typeface="Architects Daughter"/>
              </a:rPr>
              <a:t>is not permitted—</a:t>
            </a:r>
            <a:r>
              <a:rPr lang="en-US" sz="2400" dirty="0">
                <a:solidFill>
                  <a:srgbClr val="FF0000"/>
                </a:solidFill>
                <a:effectLst/>
                <a:latin typeface="Chalkboard" panose="03050602040202020205" pitchFamily="66" charset="77"/>
                <a:cs typeface="Architects Daughter"/>
              </a:rPr>
              <a:t>there is no supervision.</a:t>
            </a:r>
            <a:r>
              <a:rPr lang="en-US" sz="2400" b="1" dirty="0">
                <a:solidFill>
                  <a:srgbClr val="FF0000"/>
                </a:solidFill>
                <a:effectLst/>
                <a:latin typeface="Chalkboard" panose="03050602040202020205" pitchFamily="66" charset="77"/>
                <a:cs typeface="Architects Daughter"/>
              </a:rPr>
              <a:t> </a:t>
            </a:r>
          </a:p>
          <a:p>
            <a:r>
              <a:rPr lang="en-US" sz="2400" dirty="0">
                <a:solidFill>
                  <a:srgbClr val="F86BCA"/>
                </a:solidFill>
                <a:effectLst/>
                <a:latin typeface="Chalkboard" panose="03050602040202020205" pitchFamily="66" charset="77"/>
                <a:cs typeface="Architects Daughter"/>
              </a:rPr>
              <a:t>DO NOT pull through the parking lot. </a:t>
            </a:r>
            <a:endParaRPr lang="en-US" sz="2400" dirty="0">
              <a:solidFill>
                <a:srgbClr val="F86BCA"/>
              </a:solidFill>
              <a:latin typeface="Chalkboard" panose="03050602040202020205" pitchFamily="66" charset="77"/>
              <a:cs typeface="Architects Daughter"/>
            </a:endParaRPr>
          </a:p>
        </p:txBody>
      </p:sp>
    </p:spTree>
    <p:extLst>
      <p:ext uri="{BB962C8B-B14F-4D97-AF65-F5344CB8AC3E}">
        <p14:creationId xmlns:p14="http://schemas.microsoft.com/office/powerpoint/2010/main" val="120875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latin typeface="HelloAsparagus"/>
                <a:cs typeface="HelloAsparagus"/>
              </a:rPr>
              <a:t>               </a:t>
            </a:r>
            <a:r>
              <a:rPr lang="en-US" dirty="0">
                <a:latin typeface="Chalkboard" panose="03050602040202020205" pitchFamily="66" charset="77"/>
                <a:cs typeface="HelloAsparagus"/>
              </a:rPr>
              <a:t>FRIDAY FOLDERS</a:t>
            </a:r>
          </a:p>
        </p:txBody>
      </p:sp>
      <p:pic>
        <p:nvPicPr>
          <p:cNvPr id="3" name="Picture 2" descr="01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28" y="87477"/>
            <a:ext cx="9144000" cy="2870051"/>
          </a:xfrm>
          <a:prstGeom prst="rect">
            <a:avLst/>
          </a:prstGeom>
        </p:spPr>
      </p:pic>
      <p:sp>
        <p:nvSpPr>
          <p:cNvPr id="5" name="Rectangle 4"/>
          <p:cNvSpPr/>
          <p:nvPr/>
        </p:nvSpPr>
        <p:spPr>
          <a:xfrm>
            <a:off x="434433" y="2957528"/>
            <a:ext cx="8337791" cy="3462166"/>
          </a:xfrm>
          <a:prstGeom prst="rect">
            <a:avLst/>
          </a:prstGeom>
        </p:spPr>
        <p:txBody>
          <a:bodyPr wrap="square">
            <a:spAutoFit/>
          </a:bodyPr>
          <a:lstStyle/>
          <a:p>
            <a:pPr marL="342900" indent="-342900">
              <a:lnSpc>
                <a:spcPct val="110000"/>
              </a:lnSpc>
              <a:buFont typeface="Wingdings" charset="2"/>
              <a:buChar char="ü"/>
            </a:pPr>
            <a:r>
              <a:rPr lang="en-US" sz="2000" dirty="0">
                <a:latin typeface="Chalkboard" panose="03050602040202020205" pitchFamily="66" charset="77"/>
                <a:cs typeface="HelloAmazingReally"/>
              </a:rPr>
              <a:t>Your child will bring home a </a:t>
            </a:r>
            <a:r>
              <a:rPr lang="en-US" sz="2000" b="1" dirty="0">
                <a:latin typeface="Chalkboard" panose="03050602040202020205" pitchFamily="66" charset="77"/>
                <a:cs typeface="HelloAmazingReally"/>
              </a:rPr>
              <a:t>Friday Folder </a:t>
            </a:r>
            <a:r>
              <a:rPr lang="en-US" sz="2000" dirty="0">
                <a:latin typeface="Chalkboard" panose="03050602040202020205" pitchFamily="66" charset="77"/>
                <a:cs typeface="HelloAmazingReally"/>
              </a:rPr>
              <a:t>at the end of each week</a:t>
            </a:r>
            <a:r>
              <a:rPr lang="en-US" sz="2000" b="1" dirty="0">
                <a:latin typeface="Chalkboard" panose="03050602040202020205" pitchFamily="66" charset="77"/>
                <a:cs typeface="HelloAmazingReally"/>
              </a:rPr>
              <a:t>. </a:t>
            </a:r>
          </a:p>
          <a:p>
            <a:pPr>
              <a:lnSpc>
                <a:spcPct val="110000"/>
              </a:lnSpc>
            </a:pPr>
            <a:endParaRPr lang="en-US" sz="2000" b="1" dirty="0">
              <a:latin typeface="Chalkboard" panose="03050602040202020205" pitchFamily="66" charset="77"/>
              <a:cs typeface="HelloAmazingReally"/>
            </a:endParaRPr>
          </a:p>
          <a:p>
            <a:pPr marL="342900" indent="-342900">
              <a:lnSpc>
                <a:spcPct val="110000"/>
              </a:lnSpc>
              <a:buFont typeface="Wingdings" charset="2"/>
              <a:buChar char="ü"/>
            </a:pPr>
            <a:r>
              <a:rPr lang="en-US" sz="2000" dirty="0">
                <a:latin typeface="Chalkboard" panose="03050602040202020205" pitchFamily="66" charset="77"/>
                <a:cs typeface="HelloAmazingReally"/>
              </a:rPr>
              <a:t>This is our weekly home/school communication tool. The folder will contain completed work, information from the office, permission slips, and other important papers. </a:t>
            </a:r>
          </a:p>
          <a:p>
            <a:pPr>
              <a:lnSpc>
                <a:spcPct val="110000"/>
              </a:lnSpc>
            </a:pPr>
            <a:endParaRPr lang="en-US" sz="2000" dirty="0">
              <a:latin typeface="Chalkboard" panose="03050602040202020205" pitchFamily="66" charset="77"/>
              <a:cs typeface="HelloAmazingReally"/>
            </a:endParaRPr>
          </a:p>
          <a:p>
            <a:pPr marL="342900" indent="-342900">
              <a:lnSpc>
                <a:spcPct val="110000"/>
              </a:lnSpc>
              <a:buFont typeface="Wingdings" charset="2"/>
              <a:buChar char="ü"/>
            </a:pPr>
            <a:r>
              <a:rPr lang="en-US" sz="2000" dirty="0">
                <a:latin typeface="Chalkboard" panose="03050602040202020205" pitchFamily="66" charset="77"/>
                <a:cs typeface="HelloAmazingReally"/>
              </a:rPr>
              <a:t>Please </a:t>
            </a:r>
            <a:r>
              <a:rPr lang="en-US" sz="2000" b="1" dirty="0">
                <a:latin typeface="Chalkboard" panose="03050602040202020205" pitchFamily="66" charset="77"/>
                <a:cs typeface="HelloAmazingReally"/>
              </a:rPr>
              <a:t>empty</a:t>
            </a:r>
            <a:r>
              <a:rPr lang="en-US" sz="2000" dirty="0">
                <a:latin typeface="Chalkboard" panose="03050602040202020205" pitchFamily="66" charset="77"/>
                <a:cs typeface="HelloAmazingReally"/>
              </a:rPr>
              <a:t> the folder, look over all papers, and </a:t>
            </a:r>
            <a:r>
              <a:rPr lang="en-US" sz="2000" b="1" dirty="0">
                <a:latin typeface="Chalkboard" panose="03050602040202020205" pitchFamily="66" charset="77"/>
                <a:cs typeface="HelloAmazingReally"/>
              </a:rPr>
              <a:t>send the folder back to school</a:t>
            </a:r>
            <a:r>
              <a:rPr lang="en-US" sz="2000" dirty="0">
                <a:latin typeface="Chalkboard" panose="03050602040202020205" pitchFamily="66" charset="77"/>
                <a:cs typeface="HelloAmazingReally"/>
              </a:rPr>
              <a:t> at the beginning of the next week. Include only papers that need to be returned</a:t>
            </a:r>
          </a:p>
        </p:txBody>
      </p:sp>
    </p:spTree>
    <p:extLst>
      <p:ext uri="{BB962C8B-B14F-4D97-AF65-F5344CB8AC3E}">
        <p14:creationId xmlns:p14="http://schemas.microsoft.com/office/powerpoint/2010/main" val="159382893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260</TotalTime>
  <Words>1121</Words>
  <Application>Microsoft Macintosh PowerPoint</Application>
  <PresentationFormat>On-screen Show (4:3)</PresentationFormat>
  <Paragraphs>129</Paragraphs>
  <Slides>18</Slides>
  <Notes>0</Notes>
  <HiddenSlides>0</HiddenSlides>
  <MMClips>0</MMClips>
  <ScaleCrop>false</ScaleCrop>
  <HeadingPairs>
    <vt:vector size="6" baseType="variant">
      <vt:variant>
        <vt:lpstr>Fonts Used</vt:lpstr>
      </vt:variant>
      <vt:variant>
        <vt:i4>24</vt:i4>
      </vt:variant>
      <vt:variant>
        <vt:lpstr>Theme</vt:lpstr>
      </vt:variant>
      <vt:variant>
        <vt:i4>1</vt:i4>
      </vt:variant>
      <vt:variant>
        <vt:lpstr>Slide Titles</vt:lpstr>
      </vt:variant>
      <vt:variant>
        <vt:i4>18</vt:i4>
      </vt:variant>
    </vt:vector>
  </HeadingPairs>
  <TitlesOfParts>
    <vt:vector size="43" baseType="lpstr">
      <vt:lpstr>Apple Color Emoji</vt:lpstr>
      <vt:lpstr>Architects Daughter</vt:lpstr>
      <vt:lpstr>Arial</vt:lpstr>
      <vt:lpstr>Calisto MT</vt:lpstr>
      <vt:lpstr>Chalkboard</vt:lpstr>
      <vt:lpstr>Ckdots Medium</vt:lpstr>
      <vt:lpstr>Ckfunky Medium</vt:lpstr>
      <vt:lpstr>Ckgoodandfat Medium</vt:lpstr>
      <vt:lpstr>Dj Bowtie</vt:lpstr>
      <vt:lpstr>HelloAmazing</vt:lpstr>
      <vt:lpstr>HelloAmazingReally</vt:lpstr>
      <vt:lpstr>HelloAntsOnFire Medium</vt:lpstr>
      <vt:lpstr>HelloAsparagus</vt:lpstr>
      <vt:lpstr>HelloBigDeal Medium</vt:lpstr>
      <vt:lpstr>HelloFirstieBigGulp Medium</vt:lpstr>
      <vt:lpstr>HelloPoppinTags Medium</vt:lpstr>
      <vt:lpstr>Janda Silly Monkey</vt:lpstr>
      <vt:lpstr>KB3CandyCurls</vt:lpstr>
      <vt:lpstr>KB3CandyStripes Medium</vt:lpstr>
      <vt:lpstr>KG Always A Good Time</vt:lpstr>
      <vt:lpstr>KG Miss Kindergarten</vt:lpstr>
      <vt:lpstr>KG Wake Me Up</vt:lpstr>
      <vt:lpstr>Pond Free Me</vt:lpstr>
      <vt:lpstr>Wingdings</vt:lpstr>
      <vt:lpstr>Story</vt:lpstr>
      <vt:lpstr>    Welcome to the  ABCs of TK</vt:lpstr>
      <vt:lpstr>    Going to be Absent?</vt:lpstr>
      <vt:lpstr>Happy Birthday to you…</vt:lpstr>
      <vt:lpstr>COMMUNICATION</vt:lpstr>
      <vt:lpstr>Conferences</vt:lpstr>
      <vt:lpstr> Curriculum</vt:lpstr>
      <vt:lpstr> Curriculum cont’d</vt:lpstr>
      <vt:lpstr>             Dismissal </vt:lpstr>
      <vt:lpstr>               FRIDAY FOLDERS</vt:lpstr>
      <vt:lpstr> Homework</vt:lpstr>
      <vt:lpstr>PowerPoint Presentation</vt:lpstr>
      <vt:lpstr>Library Books</vt:lpstr>
      <vt:lpstr>fostering R E S P O N S I B I L I T Y</vt:lpstr>
      <vt:lpstr>SCHOLASTIC BOOK ORDERS</vt:lpstr>
      <vt:lpstr>PowerPoint Presentation</vt:lpstr>
      <vt:lpstr>Visiting &amp; Volunteering</vt:lpstr>
      <vt:lpstr>CLASS WEBSITE</vt:lpstr>
      <vt:lpstr> THANK YOU FOR COMING!!!  LOOKING FORWARD TO A GREAT YEAR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Welcome to TK</dc:title>
  <dc:creator>ashley fabro</dc:creator>
  <cp:lastModifiedBy>Microsoft Office User</cp:lastModifiedBy>
  <cp:revision>41</cp:revision>
  <dcterms:created xsi:type="dcterms:W3CDTF">2018-08-24T23:55:36Z</dcterms:created>
  <dcterms:modified xsi:type="dcterms:W3CDTF">2019-07-25T17:59:16Z</dcterms:modified>
</cp:coreProperties>
</file>